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66" r:id="rId3"/>
    <p:sldId id="267" r:id="rId4"/>
    <p:sldId id="257" r:id="rId5"/>
    <p:sldId id="258" r:id="rId6"/>
    <p:sldId id="259" r:id="rId7"/>
    <p:sldId id="274" r:id="rId8"/>
    <p:sldId id="268" r:id="rId9"/>
    <p:sldId id="273" r:id="rId10"/>
    <p:sldId id="269" r:id="rId11"/>
    <p:sldId id="270" r:id="rId12"/>
    <p:sldId id="271" r:id="rId13"/>
    <p:sldId id="272" r:id="rId14"/>
    <p:sldId id="260" r:id="rId15"/>
    <p:sldId id="261" r:id="rId16"/>
    <p:sldId id="262" r:id="rId17"/>
    <p:sldId id="263" r:id="rId18"/>
    <p:sldId id="265" r:id="rId1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72" d="100"/>
          <a:sy n="72" d="100"/>
        </p:scale>
        <p:origin x="-1242" y="1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57F1EB94-195A-443E-8AB8-1C6F05330682}" type="datetimeFigureOut">
              <a:rPr lang="en-US" smtClean="0"/>
              <a:pPr/>
              <a:t>3/27/2020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00234BB-2FDD-4DE2-8130-8C7678B22FD1}"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7F1EB94-195A-443E-8AB8-1C6F05330682}" type="datetimeFigureOut">
              <a:rPr lang="en-US" smtClean="0"/>
              <a:pPr/>
              <a:t>3/27/2020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00234BB-2FDD-4DE2-8130-8C7678B22FD1}"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7F1EB94-195A-443E-8AB8-1C6F05330682}" type="datetimeFigureOut">
              <a:rPr lang="en-US" smtClean="0"/>
              <a:pPr/>
              <a:t>3/27/2020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00234BB-2FDD-4DE2-8130-8C7678B22FD1}"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7F1EB94-195A-443E-8AB8-1C6F05330682}" type="datetimeFigureOut">
              <a:rPr lang="en-US" smtClean="0"/>
              <a:pPr/>
              <a:t>3/27/2020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00234BB-2FDD-4DE2-8130-8C7678B22FD1}"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7F1EB94-195A-443E-8AB8-1C6F05330682}" type="datetimeFigureOut">
              <a:rPr lang="en-US" smtClean="0"/>
              <a:pPr/>
              <a:t>3/27/2020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00234BB-2FDD-4DE2-8130-8C7678B22FD1}"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57F1EB94-195A-443E-8AB8-1C6F05330682}" type="datetimeFigureOut">
              <a:rPr lang="en-US" smtClean="0"/>
              <a:pPr/>
              <a:t>3/27/2020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00234BB-2FDD-4DE2-8130-8C7678B22FD1}"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57F1EB94-195A-443E-8AB8-1C6F05330682}" type="datetimeFigureOut">
              <a:rPr lang="en-US" smtClean="0"/>
              <a:pPr/>
              <a:t>3/27/2020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00234BB-2FDD-4DE2-8130-8C7678B22FD1}"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57F1EB94-195A-443E-8AB8-1C6F05330682}" type="datetimeFigureOut">
              <a:rPr lang="en-US" smtClean="0"/>
              <a:pPr/>
              <a:t>3/27/2020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00234BB-2FDD-4DE2-8130-8C7678B22FD1}"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7F1EB94-195A-443E-8AB8-1C6F05330682}" type="datetimeFigureOut">
              <a:rPr lang="en-US" smtClean="0"/>
              <a:pPr/>
              <a:t>3/27/2020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00234BB-2FDD-4DE2-8130-8C7678B22FD1}"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7F1EB94-195A-443E-8AB8-1C6F05330682}" type="datetimeFigureOut">
              <a:rPr lang="en-US" smtClean="0"/>
              <a:pPr/>
              <a:t>3/27/2020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00234BB-2FDD-4DE2-8130-8C7678B22FD1}"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7F1EB94-195A-443E-8AB8-1C6F05330682}" type="datetimeFigureOut">
              <a:rPr lang="en-US" smtClean="0"/>
              <a:pPr/>
              <a:t>3/27/2020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00234BB-2FDD-4DE2-8130-8C7678B22FD1}"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6">
            <a:lumMod val="40000"/>
            <a:lumOff val="60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7F1EB94-195A-443E-8AB8-1C6F05330682}" type="datetimeFigureOut">
              <a:rPr lang="en-US" smtClean="0"/>
              <a:pPr/>
              <a:t>3/27/2020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00234BB-2FDD-4DE2-8130-8C7678B22FD1}"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b="1" dirty="0" smtClean="0">
                <a:latin typeface="Times New Roman" panose="02020603050405020304" pitchFamily="18" charset="0"/>
                <a:cs typeface="Times New Roman" panose="02020603050405020304" pitchFamily="18" charset="0"/>
              </a:rPr>
              <a:t>Toxicological Studies </a:t>
            </a:r>
            <a:r>
              <a:rPr lang="en-US" b="1" dirty="0" smtClean="0">
                <a:latin typeface="Times New Roman" panose="02020603050405020304" pitchFamily="18" charset="0"/>
                <a:cs typeface="Times New Roman" panose="02020603050405020304" pitchFamily="18" charset="0"/>
              </a:rPr>
              <a:t>AS </a:t>
            </a:r>
            <a:r>
              <a:rPr lang="en-US" b="1" dirty="0" smtClean="0">
                <a:latin typeface="Times New Roman" panose="02020603050405020304" pitchFamily="18" charset="0"/>
                <a:cs typeface="Times New Roman" panose="02020603050405020304" pitchFamily="18" charset="0"/>
              </a:rPr>
              <a:t>Per OECD Guidelines</a:t>
            </a:r>
            <a:endParaRPr lang="en-US" b="1" dirty="0">
              <a:latin typeface="Times New Roman" panose="02020603050405020304" pitchFamily="18" charset="0"/>
              <a:cs typeface="Times New Roman" panose="02020603050405020304" pitchFamily="18" charset="0"/>
            </a:endParaRPr>
          </a:p>
        </p:txBody>
      </p:sp>
      <p:sp>
        <p:nvSpPr>
          <p:cNvPr id="3" name="Subtitle 2"/>
          <p:cNvSpPr>
            <a:spLocks noGrp="1"/>
          </p:cNvSpPr>
          <p:nvPr>
            <p:ph type="subTitle" idx="1"/>
          </p:nvPr>
        </p:nvSpPr>
        <p:spPr/>
        <p:txBody>
          <a:bodyPr/>
          <a:lstStyle/>
          <a:p>
            <a:r>
              <a:rPr lang="en-GB" b="1" dirty="0">
                <a:latin typeface="Times New Roman" panose="02020603050405020304" pitchFamily="18" charset="0"/>
                <a:cs typeface="Times New Roman" panose="02020603050405020304" pitchFamily="18" charset="0"/>
              </a:rPr>
              <a:t>by</a:t>
            </a:r>
          </a:p>
          <a:p>
            <a:r>
              <a:rPr lang="en-GB" b="1" dirty="0" err="1">
                <a:latin typeface="Times New Roman" panose="02020603050405020304" pitchFamily="18" charset="0"/>
                <a:cs typeface="Times New Roman" panose="02020603050405020304" pitchFamily="18" charset="0"/>
              </a:rPr>
              <a:t>Dr.</a:t>
            </a:r>
            <a:r>
              <a:rPr lang="en-GB" b="1" dirty="0">
                <a:latin typeface="Times New Roman" panose="02020603050405020304" pitchFamily="18" charset="0"/>
                <a:cs typeface="Times New Roman" panose="02020603050405020304" pitchFamily="18" charset="0"/>
              </a:rPr>
              <a:t> Muhammad Asif</a:t>
            </a:r>
          </a:p>
        </p:txBody>
      </p:sp>
    </p:spTree>
    <p:extLst>
      <p:ext uri="{BB962C8B-B14F-4D97-AF65-F5344CB8AC3E}">
        <p14:creationId xmlns:p14="http://schemas.microsoft.com/office/powerpoint/2010/main" val="408600199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57200"/>
            <a:ext cx="8305800" cy="5943600"/>
          </a:xfrm>
        </p:spPr>
        <p:txBody>
          <a:bodyPr>
            <a:noAutofit/>
          </a:bodyPr>
          <a:lstStyle/>
          <a:p>
            <a:pPr marL="0" indent="0" algn="just">
              <a:buNone/>
            </a:pPr>
            <a:r>
              <a:rPr lang="en-US" sz="3200" dirty="0" smtClean="0">
                <a:latin typeface="Times New Roman" panose="02020603050405020304" pitchFamily="18" charset="0"/>
                <a:cs typeface="Times New Roman" panose="02020603050405020304" pitchFamily="18" charset="0"/>
              </a:rPr>
              <a:t>five </a:t>
            </a:r>
            <a:r>
              <a:rPr lang="en-US" sz="3200" dirty="0">
                <a:latin typeface="Times New Roman" panose="02020603050405020304" pitchFamily="18" charset="0"/>
                <a:cs typeface="Times New Roman" panose="02020603050405020304" pitchFamily="18" charset="0"/>
              </a:rPr>
              <a:t>animals </a:t>
            </a:r>
            <a:r>
              <a:rPr lang="en-US" sz="3200" dirty="0" smtClean="0">
                <a:latin typeface="Times New Roman" panose="02020603050405020304" pitchFamily="18" charset="0"/>
                <a:cs typeface="Times New Roman" panose="02020603050405020304" pitchFamily="18" charset="0"/>
              </a:rPr>
              <a:t>are tested</a:t>
            </a:r>
            <a:r>
              <a:rPr lang="en-US" sz="3200" dirty="0">
                <a:latin typeface="Times New Roman" panose="02020603050405020304" pitchFamily="18" charset="0"/>
                <a:cs typeface="Times New Roman" panose="02020603050405020304" pitchFamily="18" charset="0"/>
              </a:rPr>
              <a:t>. </a:t>
            </a:r>
            <a:endParaRPr lang="en-US" sz="3200" dirty="0" smtClean="0">
              <a:latin typeface="Times New Roman" panose="02020603050405020304" pitchFamily="18" charset="0"/>
              <a:cs typeface="Times New Roman" panose="02020603050405020304" pitchFamily="18" charset="0"/>
            </a:endParaRPr>
          </a:p>
          <a:p>
            <a:pPr algn="just"/>
            <a:r>
              <a:rPr lang="en-US" sz="3200" dirty="0" smtClean="0">
                <a:latin typeface="Times New Roman" panose="02020603050405020304" pitchFamily="18" charset="0"/>
                <a:cs typeface="Times New Roman" panose="02020603050405020304" pitchFamily="18" charset="0"/>
              </a:rPr>
              <a:t>However</a:t>
            </a:r>
            <a:r>
              <a:rPr lang="en-US" sz="3200" dirty="0">
                <a:latin typeface="Times New Roman" panose="02020603050405020304" pitchFamily="18" charset="0"/>
                <a:cs typeface="Times New Roman" panose="02020603050405020304" pitchFamily="18" charset="0"/>
              </a:rPr>
              <a:t>, if three animals die, the limit test is terminated and the main test is performed. </a:t>
            </a:r>
            <a:endParaRPr lang="en-US" sz="3200" dirty="0" smtClean="0">
              <a:latin typeface="Times New Roman" panose="02020603050405020304" pitchFamily="18" charset="0"/>
              <a:cs typeface="Times New Roman" panose="02020603050405020304" pitchFamily="18" charset="0"/>
            </a:endParaRPr>
          </a:p>
          <a:p>
            <a:pPr algn="just"/>
            <a:r>
              <a:rPr lang="en-US" sz="3200" dirty="0" smtClean="0">
                <a:latin typeface="Times New Roman" panose="02020603050405020304" pitchFamily="18" charset="0"/>
                <a:cs typeface="Times New Roman" panose="02020603050405020304" pitchFamily="18" charset="0"/>
              </a:rPr>
              <a:t>The LD50 is </a:t>
            </a:r>
            <a:r>
              <a:rPr lang="en-US" sz="3200" dirty="0">
                <a:latin typeface="Times New Roman" panose="02020603050405020304" pitchFamily="18" charset="0"/>
                <a:cs typeface="Times New Roman" panose="02020603050405020304" pitchFamily="18" charset="0"/>
              </a:rPr>
              <a:t>greater than 2000 mg/kg if three or more animals survive</a:t>
            </a:r>
            <a:r>
              <a:rPr lang="en-US" sz="3200" dirty="0" smtClean="0">
                <a:latin typeface="Times New Roman" panose="02020603050405020304" pitchFamily="18" charset="0"/>
                <a:cs typeface="Times New Roman" panose="02020603050405020304" pitchFamily="18" charset="0"/>
              </a:rPr>
              <a:t>.</a:t>
            </a:r>
          </a:p>
          <a:p>
            <a:pPr algn="just"/>
            <a:r>
              <a:rPr lang="en-US" sz="3200" dirty="0">
                <a:latin typeface="Times New Roman" panose="02020603050405020304" pitchFamily="18" charset="0"/>
                <a:cs typeface="Times New Roman" panose="02020603050405020304" pitchFamily="18" charset="0"/>
              </a:rPr>
              <a:t>If an animal unexpectedly dies late in the study, and there are other survivors, it is appropriate to stop dosing and observe all animals to see if other animals will also die during a similar observation period. </a:t>
            </a:r>
            <a:r>
              <a:rPr lang="en-US" sz="3200" dirty="0" smtClean="0">
                <a:latin typeface="Times New Roman" panose="02020603050405020304" pitchFamily="18" charset="0"/>
                <a:cs typeface="Times New Roman" panose="02020603050405020304" pitchFamily="18" charset="0"/>
              </a:rPr>
              <a:t>Late deaths </a:t>
            </a:r>
            <a:r>
              <a:rPr lang="en-US" sz="3200" dirty="0">
                <a:latin typeface="Times New Roman" panose="02020603050405020304" pitchFamily="18" charset="0"/>
                <a:cs typeface="Times New Roman" panose="02020603050405020304" pitchFamily="18" charset="0"/>
              </a:rPr>
              <a:t>should be counted the same as other deaths. </a:t>
            </a:r>
          </a:p>
          <a:p>
            <a:pPr algn="just"/>
            <a:endParaRPr lang="en-US" sz="32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14740474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57200"/>
            <a:ext cx="8305800" cy="5943600"/>
          </a:xfrm>
        </p:spPr>
        <p:txBody>
          <a:bodyPr>
            <a:normAutofit/>
          </a:bodyPr>
          <a:lstStyle/>
          <a:p>
            <a:pPr marL="0" indent="0" algn="just">
              <a:buNone/>
            </a:pPr>
            <a:r>
              <a:rPr lang="en-US" sz="3200" b="1" dirty="0" smtClean="0">
                <a:latin typeface="Times New Roman" panose="02020603050405020304" pitchFamily="18" charset="0"/>
                <a:cs typeface="Times New Roman" panose="02020603050405020304" pitchFamily="18" charset="0"/>
              </a:rPr>
              <a:t>Result: </a:t>
            </a:r>
          </a:p>
          <a:p>
            <a:pPr marL="0" indent="0" algn="just">
              <a:buNone/>
            </a:pPr>
            <a:r>
              <a:rPr lang="en-US" sz="3200" dirty="0" smtClean="0">
                <a:latin typeface="Times New Roman" panose="02020603050405020304" pitchFamily="18" charset="0"/>
                <a:cs typeface="Times New Roman" panose="02020603050405020304" pitchFamily="18" charset="0"/>
              </a:rPr>
              <a:t>The </a:t>
            </a:r>
            <a:r>
              <a:rPr lang="en-US" sz="3200" dirty="0">
                <a:latin typeface="Times New Roman" panose="02020603050405020304" pitchFamily="18" charset="0"/>
                <a:cs typeface="Times New Roman" panose="02020603050405020304" pitchFamily="18" charset="0"/>
              </a:rPr>
              <a:t>LD50 is less than the test dose (2000 mg/kg) when three or more animals </a:t>
            </a:r>
            <a:r>
              <a:rPr lang="en-US" sz="3200" dirty="0" smtClean="0">
                <a:latin typeface="Times New Roman" panose="02020603050405020304" pitchFamily="18" charset="0"/>
                <a:cs typeface="Times New Roman" panose="02020603050405020304" pitchFamily="18" charset="0"/>
              </a:rPr>
              <a:t>die, perform the main test. Conversely, LD50 is greater than the test dose (2000 mg/kg) when three or more animals survive.</a:t>
            </a:r>
            <a:endParaRPr lang="en-US" sz="32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14740474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457200"/>
            <a:ext cx="8686800" cy="5943600"/>
          </a:xfrm>
        </p:spPr>
        <p:txBody>
          <a:bodyPr>
            <a:normAutofit/>
          </a:bodyPr>
          <a:lstStyle/>
          <a:p>
            <a:pPr marL="0" indent="0" algn="just">
              <a:buNone/>
            </a:pPr>
            <a:r>
              <a:rPr lang="en-US" sz="3200" b="1" dirty="0">
                <a:latin typeface="Times New Roman" panose="02020603050405020304" pitchFamily="18" charset="0"/>
                <a:cs typeface="Times New Roman" panose="02020603050405020304" pitchFamily="18" charset="0"/>
              </a:rPr>
              <a:t>Limit Test at 5000 </a:t>
            </a:r>
            <a:r>
              <a:rPr lang="en-US" sz="3200" b="1" dirty="0" smtClean="0">
                <a:latin typeface="Times New Roman" panose="02020603050405020304" pitchFamily="18" charset="0"/>
                <a:cs typeface="Times New Roman" panose="02020603050405020304" pitchFamily="18" charset="0"/>
              </a:rPr>
              <a:t>mg/kg</a:t>
            </a:r>
          </a:p>
          <a:p>
            <a:pPr marL="0" indent="0" algn="just">
              <a:buNone/>
            </a:pPr>
            <a:r>
              <a:rPr lang="en-US" sz="3200" dirty="0" smtClean="0">
                <a:latin typeface="Times New Roman" panose="02020603050405020304" pitchFamily="18" charset="0"/>
                <a:cs typeface="Times New Roman" panose="02020603050405020304" pitchFamily="18" charset="0"/>
              </a:rPr>
              <a:t>This limit dose can only be used when justified by specific regulatory needs.</a:t>
            </a:r>
          </a:p>
          <a:p>
            <a:pPr marL="0" indent="0" algn="just">
              <a:buNone/>
            </a:pPr>
            <a:r>
              <a:rPr lang="en-US" sz="3200" b="1" dirty="0" smtClean="0">
                <a:latin typeface="Times New Roman" panose="02020603050405020304" pitchFamily="18" charset="0"/>
                <a:cs typeface="Times New Roman" panose="02020603050405020304" pitchFamily="18" charset="0"/>
              </a:rPr>
              <a:t>Method</a:t>
            </a:r>
          </a:p>
          <a:p>
            <a:pPr marL="0" indent="0" algn="just">
              <a:buNone/>
            </a:pPr>
            <a:r>
              <a:rPr lang="en-US" sz="3200" dirty="0">
                <a:latin typeface="Times New Roman" panose="02020603050405020304" pitchFamily="18" charset="0"/>
                <a:cs typeface="Times New Roman" panose="02020603050405020304" pitchFamily="18" charset="0"/>
              </a:rPr>
              <a:t>Dose one animal at the test dose. If the animal dies, conduct the main test to determine </a:t>
            </a:r>
            <a:r>
              <a:rPr lang="en-US" sz="3200" dirty="0" smtClean="0">
                <a:latin typeface="Times New Roman" panose="02020603050405020304" pitchFamily="18" charset="0"/>
                <a:cs typeface="Times New Roman" panose="02020603050405020304" pitchFamily="18" charset="0"/>
              </a:rPr>
              <a:t>the LD50</a:t>
            </a:r>
            <a:r>
              <a:rPr lang="en-US" sz="3200" dirty="0">
                <a:latin typeface="Times New Roman" panose="02020603050405020304" pitchFamily="18" charset="0"/>
                <a:cs typeface="Times New Roman" panose="02020603050405020304" pitchFamily="18" charset="0"/>
              </a:rPr>
              <a:t>. If the animal survives, dose two additional </a:t>
            </a:r>
            <a:r>
              <a:rPr lang="en-US" sz="3200" dirty="0" smtClean="0">
                <a:latin typeface="Times New Roman" panose="02020603050405020304" pitchFamily="18" charset="0"/>
                <a:cs typeface="Times New Roman" panose="02020603050405020304" pitchFamily="18" charset="0"/>
              </a:rPr>
              <a:t>animals. If both animals survive, the LD50 is  greater than </a:t>
            </a:r>
            <a:r>
              <a:rPr lang="en-US" sz="3200" dirty="0">
                <a:latin typeface="Times New Roman" panose="02020603050405020304" pitchFamily="18" charset="0"/>
                <a:cs typeface="Times New Roman" panose="02020603050405020304" pitchFamily="18" charset="0"/>
              </a:rPr>
              <a:t>the limit dose and the test is </a:t>
            </a:r>
            <a:r>
              <a:rPr lang="en-US" sz="3200" dirty="0" smtClean="0">
                <a:latin typeface="Times New Roman" panose="02020603050405020304" pitchFamily="18" charset="0"/>
                <a:cs typeface="Times New Roman" panose="02020603050405020304" pitchFamily="18" charset="0"/>
              </a:rPr>
              <a:t>terminated </a:t>
            </a:r>
            <a:r>
              <a:rPr lang="en-US" sz="3200" dirty="0">
                <a:latin typeface="Times New Roman" panose="02020603050405020304" pitchFamily="18" charset="0"/>
                <a:cs typeface="Times New Roman" panose="02020603050405020304" pitchFamily="18" charset="0"/>
              </a:rPr>
              <a:t>(i.e. carried to full 14-day </a:t>
            </a:r>
            <a:r>
              <a:rPr lang="en-US" sz="3200" dirty="0" smtClean="0">
                <a:latin typeface="Times New Roman" panose="02020603050405020304" pitchFamily="18" charset="0"/>
                <a:cs typeface="Times New Roman" panose="02020603050405020304" pitchFamily="18" charset="0"/>
              </a:rPr>
              <a:t> observation without dosing of further animals</a:t>
            </a:r>
            <a:r>
              <a:rPr lang="en-US" sz="3200" dirty="0">
                <a:latin typeface="Times New Roman" panose="02020603050405020304" pitchFamily="18" charset="0"/>
                <a:cs typeface="Times New Roman" panose="02020603050405020304" pitchFamily="18" charset="0"/>
              </a:rPr>
              <a:t>).</a:t>
            </a:r>
          </a:p>
        </p:txBody>
      </p:sp>
    </p:spTree>
    <p:extLst>
      <p:ext uri="{BB962C8B-B14F-4D97-AF65-F5344CB8AC3E}">
        <p14:creationId xmlns:p14="http://schemas.microsoft.com/office/powerpoint/2010/main" val="114740474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152400"/>
            <a:ext cx="8686800" cy="5943600"/>
          </a:xfrm>
        </p:spPr>
        <p:txBody>
          <a:bodyPr>
            <a:noAutofit/>
          </a:bodyPr>
          <a:lstStyle/>
          <a:p>
            <a:pPr marL="0" indent="0" algn="just">
              <a:buNone/>
            </a:pPr>
            <a:r>
              <a:rPr lang="en-US" sz="3200" b="1" dirty="0" smtClean="0">
                <a:latin typeface="Times New Roman" panose="02020603050405020304" pitchFamily="18" charset="0"/>
                <a:cs typeface="Times New Roman" panose="02020603050405020304" pitchFamily="18" charset="0"/>
              </a:rPr>
              <a:t>Main Test</a:t>
            </a:r>
          </a:p>
          <a:p>
            <a:pPr marL="0" indent="0" algn="just">
              <a:buNone/>
            </a:pPr>
            <a:r>
              <a:rPr lang="en-US" sz="3200" dirty="0">
                <a:latin typeface="Times New Roman" panose="02020603050405020304" pitchFamily="18" charset="0"/>
                <a:cs typeface="Times New Roman" panose="02020603050405020304" pitchFamily="18" charset="0"/>
              </a:rPr>
              <a:t>Single animals are dosed in sequence usually at 48 h intervals</a:t>
            </a:r>
            <a:r>
              <a:rPr lang="en-US" sz="3200" dirty="0" smtClean="0">
                <a:latin typeface="Times New Roman" panose="02020603050405020304" pitchFamily="18" charset="0"/>
                <a:cs typeface="Times New Roman" panose="02020603050405020304" pitchFamily="18" charset="0"/>
              </a:rPr>
              <a:t>. </a:t>
            </a:r>
          </a:p>
          <a:p>
            <a:pPr marL="0" indent="0" algn="just">
              <a:buNone/>
            </a:pPr>
            <a:r>
              <a:rPr lang="en-US" sz="3200" b="1" dirty="0" smtClean="0">
                <a:latin typeface="Times New Roman" panose="02020603050405020304" pitchFamily="18" charset="0"/>
                <a:cs typeface="Times New Roman" panose="02020603050405020304" pitchFamily="18" charset="0"/>
              </a:rPr>
              <a:t>Method</a:t>
            </a:r>
          </a:p>
          <a:p>
            <a:pPr marL="0" indent="0" algn="just">
              <a:buNone/>
            </a:pPr>
            <a:r>
              <a:rPr lang="en-US" sz="3200" dirty="0" smtClean="0">
                <a:latin typeface="Times New Roman" panose="02020603050405020304" pitchFamily="18" charset="0"/>
                <a:cs typeface="Times New Roman" panose="02020603050405020304" pitchFamily="18" charset="0"/>
              </a:rPr>
              <a:t>The </a:t>
            </a:r>
            <a:r>
              <a:rPr lang="en-US" sz="3200" dirty="0">
                <a:latin typeface="Times New Roman" panose="02020603050405020304" pitchFamily="18" charset="0"/>
                <a:cs typeface="Times New Roman" panose="02020603050405020304" pitchFamily="18" charset="0"/>
              </a:rPr>
              <a:t>first animal is dosed a step below the best </a:t>
            </a:r>
            <a:r>
              <a:rPr lang="en-US" sz="3200" dirty="0" smtClean="0">
                <a:latin typeface="Times New Roman" panose="02020603050405020304" pitchFamily="18" charset="0"/>
                <a:cs typeface="Times New Roman" panose="02020603050405020304" pitchFamily="18" charset="0"/>
              </a:rPr>
              <a:t>preliminary </a:t>
            </a:r>
            <a:r>
              <a:rPr lang="en-US" sz="3200" dirty="0">
                <a:latin typeface="Times New Roman" panose="02020603050405020304" pitchFamily="18" charset="0"/>
                <a:cs typeface="Times New Roman" panose="02020603050405020304" pitchFamily="18" charset="0"/>
              </a:rPr>
              <a:t>estimate of the LD50</a:t>
            </a:r>
            <a:r>
              <a:rPr lang="en-US" sz="3200" dirty="0" smtClean="0">
                <a:latin typeface="Times New Roman" panose="02020603050405020304" pitchFamily="18" charset="0"/>
                <a:cs typeface="Times New Roman" panose="02020603050405020304" pitchFamily="18" charset="0"/>
              </a:rPr>
              <a:t>.</a:t>
            </a:r>
            <a:r>
              <a:rPr lang="en-US" sz="3200" dirty="0">
                <a:latin typeface="Times New Roman" panose="02020603050405020304" pitchFamily="18" charset="0"/>
                <a:cs typeface="Times New Roman" panose="02020603050405020304" pitchFamily="18" charset="0"/>
              </a:rPr>
              <a:t> If the </a:t>
            </a:r>
            <a:r>
              <a:rPr lang="en-US" sz="3200" dirty="0" smtClean="0">
                <a:latin typeface="Times New Roman" panose="02020603050405020304" pitchFamily="18" charset="0"/>
                <a:cs typeface="Times New Roman" panose="02020603050405020304" pitchFamily="18" charset="0"/>
              </a:rPr>
              <a:t>animal survives</a:t>
            </a:r>
            <a:r>
              <a:rPr lang="en-US" sz="3200" dirty="0">
                <a:latin typeface="Times New Roman" panose="02020603050405020304" pitchFamily="18" charset="0"/>
                <a:cs typeface="Times New Roman" panose="02020603050405020304" pitchFamily="18" charset="0"/>
              </a:rPr>
              <a:t>, the second animal receives </a:t>
            </a:r>
            <a:r>
              <a:rPr lang="en-US" sz="3200" dirty="0" smtClean="0">
                <a:latin typeface="Times New Roman" panose="02020603050405020304" pitchFamily="18" charset="0"/>
                <a:cs typeface="Times New Roman" panose="02020603050405020304" pitchFamily="18" charset="0"/>
              </a:rPr>
              <a:t>a </a:t>
            </a:r>
            <a:r>
              <a:rPr lang="en-US" sz="3200" dirty="0">
                <a:latin typeface="Times New Roman" panose="02020603050405020304" pitchFamily="18" charset="0"/>
                <a:cs typeface="Times New Roman" panose="02020603050405020304" pitchFamily="18" charset="0"/>
              </a:rPr>
              <a:t>higher </a:t>
            </a:r>
            <a:r>
              <a:rPr lang="en-US" sz="3200" dirty="0" smtClean="0">
                <a:latin typeface="Times New Roman" panose="02020603050405020304" pitchFamily="18" charset="0"/>
                <a:cs typeface="Times New Roman" panose="02020603050405020304" pitchFamily="18" charset="0"/>
              </a:rPr>
              <a:t>dose</a:t>
            </a:r>
            <a:r>
              <a:rPr lang="en-US" sz="3200" dirty="0">
                <a:latin typeface="Times New Roman" panose="02020603050405020304" pitchFamily="18" charset="0"/>
                <a:cs typeface="Times New Roman" panose="02020603050405020304" pitchFamily="18" charset="0"/>
              </a:rPr>
              <a:t>. If the first animal dies or </a:t>
            </a:r>
            <a:r>
              <a:rPr lang="en-US" sz="3200" dirty="0" smtClean="0">
                <a:latin typeface="Times New Roman" panose="02020603050405020304" pitchFamily="18" charset="0"/>
                <a:cs typeface="Times New Roman" panose="02020603050405020304" pitchFamily="18" charset="0"/>
              </a:rPr>
              <a:t>	appears</a:t>
            </a:r>
          </a:p>
          <a:p>
            <a:pPr marL="0" indent="0" algn="just">
              <a:buNone/>
            </a:pPr>
            <a:r>
              <a:rPr lang="en-US" sz="3200" dirty="0" smtClean="0">
                <a:latin typeface="Times New Roman" panose="02020603050405020304" pitchFamily="18" charset="0"/>
                <a:cs typeface="Times New Roman" panose="02020603050405020304" pitchFamily="18" charset="0"/>
              </a:rPr>
              <a:t>moribund</a:t>
            </a:r>
            <a:r>
              <a:rPr lang="en-US" sz="3200" dirty="0">
                <a:latin typeface="Times New Roman" panose="02020603050405020304" pitchFamily="18" charset="0"/>
                <a:cs typeface="Times New Roman" panose="02020603050405020304" pitchFamily="18" charset="0"/>
              </a:rPr>
              <a:t>, the </a:t>
            </a:r>
            <a:r>
              <a:rPr lang="en-US" sz="3200" dirty="0" smtClean="0">
                <a:latin typeface="Times New Roman" panose="02020603050405020304" pitchFamily="18" charset="0"/>
                <a:cs typeface="Times New Roman" panose="02020603050405020304" pitchFamily="18" charset="0"/>
              </a:rPr>
              <a:t>second animal receives </a:t>
            </a:r>
            <a:r>
              <a:rPr lang="en-US" sz="3200" dirty="0">
                <a:latin typeface="Times New Roman" panose="02020603050405020304" pitchFamily="18" charset="0"/>
                <a:cs typeface="Times New Roman" panose="02020603050405020304" pitchFamily="18" charset="0"/>
              </a:rPr>
              <a:t>a </a:t>
            </a:r>
            <a:r>
              <a:rPr lang="en-US" sz="3200" dirty="0" smtClean="0">
                <a:latin typeface="Times New Roman" panose="02020603050405020304" pitchFamily="18" charset="0"/>
                <a:cs typeface="Times New Roman" panose="02020603050405020304" pitchFamily="18" charset="0"/>
              </a:rPr>
              <a:t>lower </a:t>
            </a:r>
            <a:r>
              <a:rPr lang="en-US" sz="3200" dirty="0">
                <a:latin typeface="Times New Roman" panose="02020603050405020304" pitchFamily="18" charset="0"/>
                <a:cs typeface="Times New Roman" panose="02020603050405020304" pitchFamily="18" charset="0"/>
              </a:rPr>
              <a:t>dose</a:t>
            </a:r>
            <a:r>
              <a:rPr lang="en-US" sz="3200" dirty="0" smtClean="0">
                <a:latin typeface="Times New Roman" panose="02020603050405020304" pitchFamily="18" charset="0"/>
                <a:cs typeface="Times New Roman" panose="02020603050405020304" pitchFamily="18" charset="0"/>
              </a:rPr>
              <a:t>.</a:t>
            </a:r>
            <a:r>
              <a:rPr lang="en-US" sz="3200" dirty="0">
                <a:latin typeface="Times New Roman" panose="02020603050405020304" pitchFamily="18" charset="0"/>
                <a:cs typeface="Times New Roman" panose="02020603050405020304" pitchFamily="18" charset="0"/>
              </a:rPr>
              <a:t> </a:t>
            </a:r>
            <a:r>
              <a:rPr lang="en-US" sz="3200" dirty="0" smtClean="0">
                <a:latin typeface="Times New Roman" panose="02020603050405020304" pitchFamily="18" charset="0"/>
                <a:cs typeface="Times New Roman" panose="02020603050405020304" pitchFamily="18" charset="0"/>
              </a:rPr>
              <a:t>A dose progression factor </a:t>
            </a:r>
            <a:r>
              <a:rPr lang="en-US" sz="3200" dirty="0">
                <a:latin typeface="Times New Roman" panose="02020603050405020304" pitchFamily="18" charset="0"/>
                <a:cs typeface="Times New Roman" panose="02020603050405020304" pitchFamily="18" charset="0"/>
              </a:rPr>
              <a:t>of 3.2 is </a:t>
            </a:r>
            <a:r>
              <a:rPr lang="en-US" sz="3200" dirty="0" smtClean="0">
                <a:latin typeface="Times New Roman" panose="02020603050405020304" pitchFamily="18" charset="0"/>
                <a:cs typeface="Times New Roman" panose="02020603050405020304" pitchFamily="18" charset="0"/>
              </a:rPr>
              <a:t>used,  When </a:t>
            </a:r>
            <a:r>
              <a:rPr lang="en-US" sz="3200" dirty="0">
                <a:latin typeface="Times New Roman" panose="02020603050405020304" pitchFamily="18" charset="0"/>
                <a:cs typeface="Times New Roman" panose="02020603050405020304" pitchFamily="18" charset="0"/>
              </a:rPr>
              <a:t>there is no </a:t>
            </a:r>
            <a:r>
              <a:rPr lang="en-US" sz="3200" dirty="0" smtClean="0">
                <a:latin typeface="Times New Roman" panose="02020603050405020304" pitchFamily="18" charset="0"/>
                <a:cs typeface="Times New Roman" panose="02020603050405020304" pitchFamily="18" charset="0"/>
              </a:rPr>
              <a:t>information </a:t>
            </a:r>
            <a:r>
              <a:rPr lang="en-US" sz="3200" dirty="0">
                <a:latin typeface="Times New Roman" panose="02020603050405020304" pitchFamily="18" charset="0"/>
                <a:cs typeface="Times New Roman" panose="02020603050405020304" pitchFamily="18" charset="0"/>
              </a:rPr>
              <a:t>on the slope </a:t>
            </a:r>
            <a:r>
              <a:rPr lang="en-US" sz="3200" dirty="0" smtClean="0">
                <a:latin typeface="Times New Roman" panose="02020603050405020304" pitchFamily="18" charset="0"/>
                <a:cs typeface="Times New Roman" panose="02020603050405020304" pitchFamily="18" charset="0"/>
              </a:rPr>
              <a:t>(dose-response 	relationship) of </a:t>
            </a:r>
            <a:r>
              <a:rPr lang="en-US" sz="3200" dirty="0">
                <a:latin typeface="Times New Roman" panose="02020603050405020304" pitchFamily="18" charset="0"/>
                <a:cs typeface="Times New Roman" panose="02020603050405020304" pitchFamily="18" charset="0"/>
              </a:rPr>
              <a:t>the substance to </a:t>
            </a:r>
            <a:r>
              <a:rPr lang="en-US" sz="3200" dirty="0" smtClean="0">
                <a:latin typeface="Times New Roman" panose="02020603050405020304" pitchFamily="18" charset="0"/>
                <a:cs typeface="Times New Roman" panose="02020603050405020304" pitchFamily="18" charset="0"/>
              </a:rPr>
              <a:t>be tested.</a:t>
            </a:r>
            <a:endParaRPr lang="en-US" sz="32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14740474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57200"/>
            <a:ext cx="8305800" cy="5943600"/>
          </a:xfrm>
        </p:spPr>
        <p:txBody>
          <a:bodyPr>
            <a:noAutofit/>
          </a:bodyPr>
          <a:lstStyle/>
          <a:p>
            <a:pPr marL="0" indent="0" algn="just">
              <a:buNone/>
            </a:pPr>
            <a:r>
              <a:rPr lang="en-US" sz="3200" dirty="0">
                <a:latin typeface="Times New Roman" panose="02020603050405020304" pitchFamily="18" charset="0"/>
                <a:cs typeface="Times New Roman" panose="02020603050405020304" pitchFamily="18" charset="0"/>
              </a:rPr>
              <a:t>Using the default progression factor, doses would </a:t>
            </a:r>
            <a:r>
              <a:rPr lang="en-US" sz="3200" dirty="0" smtClean="0">
                <a:latin typeface="Times New Roman" panose="02020603050405020304" pitchFamily="18" charset="0"/>
                <a:cs typeface="Times New Roman" panose="02020603050405020304" pitchFamily="18" charset="0"/>
              </a:rPr>
              <a:t>be selected </a:t>
            </a:r>
            <a:r>
              <a:rPr lang="en-US" sz="3200" dirty="0">
                <a:latin typeface="Times New Roman" panose="02020603050405020304" pitchFamily="18" charset="0"/>
                <a:cs typeface="Times New Roman" panose="02020603050405020304" pitchFamily="18" charset="0"/>
              </a:rPr>
              <a:t>from the sequence 1.75, 5.5, 17.5, 55, 175, 550, 2000 (or 1.75, 5.5, 17.5, 55, 175, 550, 1750, </a:t>
            </a:r>
            <a:r>
              <a:rPr lang="en-US" sz="3200" dirty="0" smtClean="0">
                <a:latin typeface="Times New Roman" panose="02020603050405020304" pitchFamily="18" charset="0"/>
                <a:cs typeface="Times New Roman" panose="02020603050405020304" pitchFamily="18" charset="0"/>
              </a:rPr>
              <a:t>5000 for </a:t>
            </a:r>
            <a:r>
              <a:rPr lang="en-US" sz="3200" dirty="0">
                <a:latin typeface="Times New Roman" panose="02020603050405020304" pitchFamily="18" charset="0"/>
                <a:cs typeface="Times New Roman" panose="02020603050405020304" pitchFamily="18" charset="0"/>
              </a:rPr>
              <a:t>specific regulatory needs</a:t>
            </a:r>
            <a:r>
              <a:rPr lang="en-US" sz="3200" dirty="0" smtClean="0">
                <a:latin typeface="Times New Roman" panose="02020603050405020304" pitchFamily="18" charset="0"/>
                <a:cs typeface="Times New Roman" panose="02020603050405020304" pitchFamily="18" charset="0"/>
              </a:rPr>
              <a:t>).</a:t>
            </a:r>
          </a:p>
          <a:p>
            <a:pPr marL="0" indent="0" algn="ctr">
              <a:buNone/>
            </a:pPr>
            <a:r>
              <a:rPr lang="en-US" sz="3200" b="1" u="sng" dirty="0" smtClean="0">
                <a:latin typeface="Times New Roman" panose="02020603050405020304" pitchFamily="18" charset="0"/>
                <a:cs typeface="Times New Roman" panose="02020603050405020304" pitchFamily="18" charset="0"/>
              </a:rPr>
              <a:t>Observations</a:t>
            </a:r>
          </a:p>
          <a:p>
            <a:pPr marL="0" indent="0" algn="just">
              <a:buNone/>
            </a:pPr>
            <a:r>
              <a:rPr lang="en-US" sz="3200" dirty="0" smtClean="0">
                <a:latin typeface="Times New Roman" panose="02020603050405020304" pitchFamily="18" charset="0"/>
                <a:cs typeface="Times New Roman" panose="02020603050405020304" pitchFamily="18" charset="0"/>
              </a:rPr>
              <a:t>Animals </a:t>
            </a:r>
            <a:r>
              <a:rPr lang="en-US" sz="3200" dirty="0">
                <a:latin typeface="Times New Roman" panose="02020603050405020304" pitchFamily="18" charset="0"/>
                <a:cs typeface="Times New Roman" panose="02020603050405020304" pitchFamily="18" charset="0"/>
              </a:rPr>
              <a:t>are observed individually at least once during the first 30 minutes after dosing</a:t>
            </a:r>
            <a:r>
              <a:rPr lang="en-US" sz="3200" dirty="0" smtClean="0">
                <a:latin typeface="Times New Roman" panose="02020603050405020304" pitchFamily="18" charset="0"/>
                <a:cs typeface="Times New Roman" panose="02020603050405020304" pitchFamily="18" charset="0"/>
              </a:rPr>
              <a:t>,    periodically </a:t>
            </a:r>
            <a:r>
              <a:rPr lang="en-US" sz="3200" dirty="0">
                <a:latin typeface="Times New Roman" panose="02020603050405020304" pitchFamily="18" charset="0"/>
                <a:cs typeface="Times New Roman" panose="02020603050405020304" pitchFamily="18" charset="0"/>
              </a:rPr>
              <a:t>during the first 24 hours (with special attention given during the first 4 hours), and </a:t>
            </a:r>
            <a:r>
              <a:rPr lang="en-US" sz="3200" dirty="0" smtClean="0">
                <a:latin typeface="Times New Roman" panose="02020603050405020304" pitchFamily="18" charset="0"/>
                <a:cs typeface="Times New Roman" panose="02020603050405020304" pitchFamily="18" charset="0"/>
              </a:rPr>
              <a:t>daily thereafter</a:t>
            </a:r>
            <a:r>
              <a:rPr lang="en-US" sz="3200" dirty="0">
                <a:latin typeface="Times New Roman" panose="02020603050405020304" pitchFamily="18" charset="0"/>
                <a:cs typeface="Times New Roman" panose="02020603050405020304" pitchFamily="18" charset="0"/>
              </a:rPr>
              <a:t>, for a total of 14 </a:t>
            </a:r>
            <a:r>
              <a:rPr lang="en-US" sz="3200" dirty="0" smtClean="0">
                <a:latin typeface="Times New Roman" panose="02020603050405020304" pitchFamily="18" charset="0"/>
                <a:cs typeface="Times New Roman" panose="02020603050405020304" pitchFamily="18" charset="0"/>
              </a:rPr>
              <a:t>days.</a:t>
            </a:r>
            <a:endParaRPr lang="en-US" sz="32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5567382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57200"/>
            <a:ext cx="8305800" cy="5943600"/>
          </a:xfrm>
        </p:spPr>
        <p:txBody>
          <a:bodyPr>
            <a:noAutofit/>
          </a:bodyPr>
          <a:lstStyle/>
          <a:p>
            <a:pPr marL="0" indent="0" algn="just">
              <a:buNone/>
            </a:pPr>
            <a:r>
              <a:rPr lang="en-US" sz="3200" dirty="0" smtClean="0">
                <a:latin typeface="Times New Roman" panose="02020603050405020304" pitchFamily="18" charset="0"/>
                <a:cs typeface="Times New Roman" panose="02020603050405020304" pitchFamily="18" charset="0"/>
              </a:rPr>
              <a:t>visual observations for </a:t>
            </a:r>
            <a:r>
              <a:rPr lang="en-US" sz="3200" dirty="0">
                <a:latin typeface="Times New Roman" panose="02020603050405020304" pitchFamily="18" charset="0"/>
                <a:cs typeface="Times New Roman" panose="02020603050405020304" pitchFamily="18" charset="0"/>
              </a:rPr>
              <a:t>mortality, behavioral pattern (fur and </a:t>
            </a:r>
            <a:r>
              <a:rPr lang="en-US" sz="3200" dirty="0" smtClean="0">
                <a:latin typeface="Times New Roman" panose="02020603050405020304" pitchFamily="18" charset="0"/>
                <a:cs typeface="Times New Roman" panose="02020603050405020304" pitchFamily="18" charset="0"/>
              </a:rPr>
              <a:t>skin, salivation</a:t>
            </a:r>
            <a:r>
              <a:rPr lang="en-US" sz="3200" dirty="0">
                <a:latin typeface="Times New Roman" panose="02020603050405020304" pitchFamily="18" charset="0"/>
                <a:cs typeface="Times New Roman" panose="02020603050405020304" pitchFamily="18" charset="0"/>
              </a:rPr>
              <a:t>, eyes, urination (color), feces consistency, </a:t>
            </a:r>
            <a:r>
              <a:rPr lang="en-US" sz="3200" dirty="0" smtClean="0">
                <a:latin typeface="Times New Roman" panose="02020603050405020304" pitchFamily="18" charset="0"/>
                <a:cs typeface="Times New Roman" panose="02020603050405020304" pitchFamily="18" charset="0"/>
              </a:rPr>
              <a:t>respiration, sleep</a:t>
            </a:r>
            <a:r>
              <a:rPr lang="en-US" sz="3200" dirty="0">
                <a:latin typeface="Times New Roman" panose="02020603050405020304" pitchFamily="18" charset="0"/>
                <a:cs typeface="Times New Roman" panose="02020603050405020304" pitchFamily="18" charset="0"/>
              </a:rPr>
              <a:t>, </a:t>
            </a:r>
            <a:r>
              <a:rPr lang="en-US" sz="3200" dirty="0" err="1">
                <a:latin typeface="Times New Roman" panose="02020603050405020304" pitchFamily="18" charset="0"/>
                <a:cs typeface="Times New Roman" panose="02020603050405020304" pitchFamily="18" charset="0"/>
              </a:rPr>
              <a:t>somatomotor</a:t>
            </a:r>
            <a:r>
              <a:rPr lang="en-US" sz="3200" dirty="0">
                <a:latin typeface="Times New Roman" panose="02020603050405020304" pitchFamily="18" charset="0"/>
                <a:cs typeface="Times New Roman" panose="02020603050405020304" pitchFamily="18" charset="0"/>
              </a:rPr>
              <a:t> activity and behavior </a:t>
            </a:r>
            <a:r>
              <a:rPr lang="en-US" sz="3200" dirty="0" smtClean="0">
                <a:latin typeface="Times New Roman" panose="02020603050405020304" pitchFamily="18" charset="0"/>
                <a:cs typeface="Times New Roman" panose="02020603050405020304" pitchFamily="18" charset="0"/>
              </a:rPr>
              <a:t>pattern, mucous </a:t>
            </a:r>
            <a:r>
              <a:rPr lang="en-US" sz="3200" dirty="0">
                <a:latin typeface="Times New Roman" panose="02020603050405020304" pitchFamily="18" charset="0"/>
                <a:cs typeface="Times New Roman" panose="02020603050405020304" pitchFamily="18" charset="0"/>
              </a:rPr>
              <a:t>membrane, convulsion/tremors and coma), </a:t>
            </a:r>
            <a:r>
              <a:rPr lang="en-US" sz="3200" dirty="0" smtClean="0">
                <a:latin typeface="Times New Roman" panose="02020603050405020304" pitchFamily="18" charset="0"/>
                <a:cs typeface="Times New Roman" panose="02020603050405020304" pitchFamily="18" charset="0"/>
              </a:rPr>
              <a:t>changes in </a:t>
            </a:r>
            <a:r>
              <a:rPr lang="en-US" sz="3200" dirty="0">
                <a:latin typeface="Times New Roman" panose="02020603050405020304" pitchFamily="18" charset="0"/>
                <a:cs typeface="Times New Roman" panose="02020603050405020304" pitchFamily="18" charset="0"/>
              </a:rPr>
              <a:t>physical appearance, injury, pain and signs of </a:t>
            </a:r>
            <a:r>
              <a:rPr lang="en-US" sz="3200" dirty="0" smtClean="0">
                <a:latin typeface="Times New Roman" panose="02020603050405020304" pitchFamily="18" charset="0"/>
                <a:cs typeface="Times New Roman" panose="02020603050405020304" pitchFamily="18" charset="0"/>
              </a:rPr>
              <a:t>illness should be observed for 14 days.</a:t>
            </a:r>
          </a:p>
          <a:p>
            <a:pPr marL="0" indent="0">
              <a:buNone/>
            </a:pPr>
            <a:r>
              <a:rPr lang="en-US" sz="3200" b="1" dirty="0">
                <a:latin typeface="Times New Roman" panose="02020603050405020304" pitchFamily="18" charset="0"/>
                <a:cs typeface="Times New Roman" panose="02020603050405020304" pitchFamily="18" charset="0"/>
              </a:rPr>
              <a:t>Body weight</a:t>
            </a:r>
          </a:p>
          <a:p>
            <a:pPr marL="0" indent="0" algn="just">
              <a:buNone/>
            </a:pPr>
            <a:r>
              <a:rPr lang="en-US" sz="3200" dirty="0" smtClean="0">
                <a:latin typeface="Times New Roman" panose="02020603050405020304" pitchFamily="18" charset="0"/>
                <a:cs typeface="Times New Roman" panose="02020603050405020304" pitchFamily="18" charset="0"/>
              </a:rPr>
              <a:t>Individual </a:t>
            </a:r>
            <a:r>
              <a:rPr lang="en-US" sz="3200" dirty="0">
                <a:latin typeface="Times New Roman" panose="02020603050405020304" pitchFamily="18" charset="0"/>
                <a:cs typeface="Times New Roman" panose="02020603050405020304" pitchFamily="18" charset="0"/>
              </a:rPr>
              <a:t>weights of animals should be determined shortly before the test substance is administered</a:t>
            </a:r>
            <a:r>
              <a:rPr lang="en-US" sz="3200" b="1" dirty="0">
                <a:latin typeface="Times New Roman" panose="02020603050405020304" pitchFamily="18" charset="0"/>
                <a:cs typeface="Times New Roman" panose="02020603050405020304" pitchFamily="18" charset="0"/>
              </a:rPr>
              <a:t> </a:t>
            </a:r>
            <a:r>
              <a:rPr lang="en-US" sz="3200" dirty="0">
                <a:latin typeface="Times New Roman" panose="02020603050405020304" pitchFamily="18" charset="0"/>
                <a:cs typeface="Times New Roman" panose="02020603050405020304" pitchFamily="18" charset="0"/>
              </a:rPr>
              <a:t>and at least weekly thereafter. </a:t>
            </a:r>
            <a:endParaRPr lang="en-US" sz="3200"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5567382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57200"/>
            <a:ext cx="8305800" cy="5943600"/>
          </a:xfrm>
        </p:spPr>
        <p:txBody>
          <a:bodyPr>
            <a:noAutofit/>
          </a:bodyPr>
          <a:lstStyle/>
          <a:p>
            <a:pPr marL="0" indent="0" algn="just">
              <a:buNone/>
            </a:pPr>
            <a:r>
              <a:rPr lang="en-US" sz="3200" dirty="0" smtClean="0">
                <a:latin typeface="Times New Roman" panose="02020603050405020304" pitchFamily="18" charset="0"/>
                <a:cs typeface="Times New Roman" panose="02020603050405020304" pitchFamily="18" charset="0"/>
              </a:rPr>
              <a:t>Weight changes should be calculated and recorded. At the end of the test surviving animals are weighed and then humanely killed after taking blood sample via cardiac puncture.</a:t>
            </a:r>
          </a:p>
          <a:p>
            <a:pPr marL="0" indent="0" algn="just">
              <a:buNone/>
            </a:pPr>
            <a:r>
              <a:rPr lang="en-US" sz="3200" b="1" dirty="0" smtClean="0">
                <a:latin typeface="Times New Roman" panose="02020603050405020304" pitchFamily="18" charset="0"/>
                <a:cs typeface="Times New Roman" panose="02020603050405020304" pitchFamily="18" charset="0"/>
              </a:rPr>
              <a:t>Biochemical tests</a:t>
            </a:r>
          </a:p>
          <a:p>
            <a:pPr marL="0" indent="0" algn="just">
              <a:buNone/>
            </a:pPr>
            <a:r>
              <a:rPr lang="en-US" sz="3200" dirty="0" smtClean="0">
                <a:latin typeface="Times New Roman" panose="02020603050405020304" pitchFamily="18" charset="0"/>
                <a:cs typeface="Times New Roman" panose="02020603050405020304" pitchFamily="18" charset="0"/>
              </a:rPr>
              <a:t>Perform biochemical assays to get the effect of test compound on Liver Function Test, Renal Function Test, Lipid Profile, and CBC.</a:t>
            </a:r>
          </a:p>
          <a:p>
            <a:pPr marL="0" indent="0" algn="just">
              <a:buNone/>
            </a:pPr>
            <a:r>
              <a:rPr lang="en-US" sz="3200" b="1" dirty="0" smtClean="0">
                <a:latin typeface="Times New Roman" panose="02020603050405020304" pitchFamily="18" charset="0"/>
                <a:cs typeface="Times New Roman" panose="02020603050405020304" pitchFamily="18" charset="0"/>
              </a:rPr>
              <a:t>Histopathology</a:t>
            </a:r>
          </a:p>
          <a:p>
            <a:pPr marL="0" indent="0" algn="just">
              <a:buNone/>
            </a:pPr>
            <a:r>
              <a:rPr lang="en-US" sz="3200" dirty="0" smtClean="0">
                <a:latin typeface="Times New Roman" panose="02020603050405020304" pitchFamily="18" charset="0"/>
                <a:cs typeface="Times New Roman" panose="02020603050405020304" pitchFamily="18" charset="0"/>
              </a:rPr>
              <a:t>All animals should be subjected to gross necropsy. </a:t>
            </a:r>
            <a:r>
              <a:rPr lang="en-US" sz="3200" dirty="0">
                <a:latin typeface="Times New Roman" panose="02020603050405020304" pitchFamily="18" charset="0"/>
                <a:cs typeface="Times New Roman" panose="02020603050405020304" pitchFamily="18" charset="0"/>
              </a:rPr>
              <a:t>All gross pathological changes </a:t>
            </a:r>
            <a:r>
              <a:rPr lang="en-US" sz="3200" dirty="0" smtClean="0">
                <a:latin typeface="Times New Roman" panose="02020603050405020304" pitchFamily="18" charset="0"/>
                <a:cs typeface="Times New Roman" panose="02020603050405020304" pitchFamily="18" charset="0"/>
              </a:rPr>
              <a:t>should</a:t>
            </a:r>
            <a:endParaRPr lang="en-US" sz="32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5567382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57200"/>
            <a:ext cx="8305800" cy="5943600"/>
          </a:xfrm>
        </p:spPr>
        <p:txBody>
          <a:bodyPr>
            <a:normAutofit/>
          </a:bodyPr>
          <a:lstStyle/>
          <a:p>
            <a:pPr marL="0" indent="0" algn="just">
              <a:buNone/>
            </a:pPr>
            <a:r>
              <a:rPr lang="en-US" sz="3200" dirty="0">
                <a:latin typeface="Times New Roman" panose="02020603050405020304" pitchFamily="18" charset="0"/>
                <a:cs typeface="Times New Roman" panose="02020603050405020304" pitchFamily="18" charset="0"/>
              </a:rPr>
              <a:t>be recorded for each animal. This will help to observe the toxicity signs at organ level.</a:t>
            </a:r>
          </a:p>
          <a:p>
            <a:pPr marL="0" indent="0" algn="just">
              <a:buNone/>
            </a:pPr>
            <a:r>
              <a:rPr lang="en-US" sz="3200" b="1" dirty="0" smtClean="0">
                <a:latin typeface="Times New Roman" panose="02020603050405020304" pitchFamily="18" charset="0"/>
                <a:cs typeface="Times New Roman" panose="02020603050405020304" pitchFamily="18" charset="0"/>
              </a:rPr>
              <a:t>Trimmed </a:t>
            </a:r>
            <a:r>
              <a:rPr lang="en-US" sz="3200" b="1" dirty="0">
                <a:latin typeface="Times New Roman" panose="02020603050405020304" pitchFamily="18" charset="0"/>
                <a:cs typeface="Times New Roman" panose="02020603050405020304" pitchFamily="18" charset="0"/>
              </a:rPr>
              <a:t>spearman-</a:t>
            </a:r>
            <a:r>
              <a:rPr lang="en-US" sz="3200" b="1" dirty="0" err="1">
                <a:latin typeface="Times New Roman" panose="02020603050405020304" pitchFamily="18" charset="0"/>
                <a:cs typeface="Times New Roman" panose="02020603050405020304" pitchFamily="18" charset="0"/>
              </a:rPr>
              <a:t>karber</a:t>
            </a:r>
            <a:r>
              <a:rPr lang="en-US" sz="3200" b="1" dirty="0">
                <a:latin typeface="Times New Roman" panose="02020603050405020304" pitchFamily="18" charset="0"/>
                <a:cs typeface="Times New Roman" panose="02020603050405020304" pitchFamily="18" charset="0"/>
              </a:rPr>
              <a:t> </a:t>
            </a:r>
            <a:r>
              <a:rPr lang="en-US" sz="3200" b="1" dirty="0" smtClean="0">
                <a:latin typeface="Times New Roman" panose="02020603050405020304" pitchFamily="18" charset="0"/>
                <a:cs typeface="Times New Roman" panose="02020603050405020304" pitchFamily="18" charset="0"/>
              </a:rPr>
              <a:t>(TSK) software</a:t>
            </a:r>
          </a:p>
          <a:p>
            <a:pPr marL="0" indent="0" algn="just">
              <a:buNone/>
            </a:pPr>
            <a:r>
              <a:rPr lang="en-US" sz="3200" dirty="0" smtClean="0">
                <a:latin typeface="Times New Roman" panose="02020603050405020304" pitchFamily="18" charset="0"/>
                <a:cs typeface="Times New Roman" panose="02020603050405020304" pitchFamily="18" charset="0"/>
              </a:rPr>
              <a:t>Use TSK </a:t>
            </a:r>
            <a:r>
              <a:rPr lang="en-US" sz="3200" dirty="0">
                <a:latin typeface="Times New Roman" panose="02020603050405020304" pitchFamily="18" charset="0"/>
                <a:cs typeface="Times New Roman" panose="02020603050405020304" pitchFamily="18" charset="0"/>
              </a:rPr>
              <a:t>software</a:t>
            </a:r>
            <a:r>
              <a:rPr lang="en-US" sz="3200" dirty="0" smtClean="0">
                <a:latin typeface="Times New Roman" panose="02020603050405020304" pitchFamily="18" charset="0"/>
                <a:cs typeface="Times New Roman" panose="02020603050405020304" pitchFamily="18" charset="0"/>
              </a:rPr>
              <a:t>  to calculate LD50 value from data obtained in main test.</a:t>
            </a:r>
          </a:p>
          <a:p>
            <a:pPr marL="0" indent="0" algn="just">
              <a:buNone/>
            </a:pPr>
            <a:r>
              <a:rPr lang="en-US" b="1" dirty="0" smtClean="0">
                <a:latin typeface="Times New Roman" panose="02020603050405020304" pitchFamily="18" charset="0"/>
                <a:cs typeface="Times New Roman" panose="02020603050405020304" pitchFamily="18" charset="0"/>
              </a:rPr>
              <a:t>Note: </a:t>
            </a:r>
            <a:r>
              <a:rPr lang="en-US" dirty="0" smtClean="0">
                <a:latin typeface="Times New Roman" panose="02020603050405020304" pitchFamily="18" charset="0"/>
                <a:cs typeface="Times New Roman" panose="02020603050405020304" pitchFamily="18" charset="0"/>
              </a:rPr>
              <a:t>This study is performed on female rats / mice because they are more sensitive as compared to male.</a:t>
            </a:r>
            <a:endParaRPr lang="en-US" sz="32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5567382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391885" y="457200"/>
            <a:ext cx="8352692" cy="5791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5567382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477838"/>
            <a:ext cx="8229600" cy="665162"/>
          </a:xfrm>
        </p:spPr>
        <p:txBody>
          <a:bodyPr>
            <a:normAutofit/>
          </a:bodyPr>
          <a:lstStyle/>
          <a:p>
            <a:r>
              <a:rPr lang="en-US" sz="3200" b="1" u="sng" dirty="0" smtClean="0">
                <a:solidFill>
                  <a:srgbClr val="002060"/>
                </a:solidFill>
                <a:latin typeface="Times New Roman" pitchFamily="18" charset="0"/>
                <a:cs typeface="Times New Roman" pitchFamily="18" charset="0"/>
              </a:rPr>
              <a:t>Why Toxicological Studies are important? </a:t>
            </a:r>
            <a:endParaRPr lang="en-US" sz="3200" b="1" u="sng" dirty="0">
              <a:solidFill>
                <a:srgbClr val="002060"/>
              </a:solidFill>
              <a:latin typeface="Times New Roman" pitchFamily="18" charset="0"/>
              <a:cs typeface="Times New Roman" pitchFamily="18" charset="0"/>
            </a:endParaRPr>
          </a:p>
        </p:txBody>
      </p:sp>
      <p:sp>
        <p:nvSpPr>
          <p:cNvPr id="3" name="Content Placeholder 2"/>
          <p:cNvSpPr>
            <a:spLocks noGrp="1"/>
          </p:cNvSpPr>
          <p:nvPr>
            <p:ph idx="1"/>
          </p:nvPr>
        </p:nvSpPr>
        <p:spPr>
          <a:xfrm>
            <a:off x="381000" y="1752600"/>
            <a:ext cx="8229600" cy="5562600"/>
          </a:xfrm>
        </p:spPr>
        <p:txBody>
          <a:bodyPr>
            <a:noAutofit/>
          </a:bodyPr>
          <a:lstStyle/>
          <a:p>
            <a:pPr marL="0" indent="0" algn="just">
              <a:buNone/>
            </a:pPr>
            <a:r>
              <a:rPr lang="en-US" dirty="0" smtClean="0">
                <a:latin typeface="Times New Roman" pitchFamily="18" charset="0"/>
                <a:cs typeface="Times New Roman" pitchFamily="18" charset="0"/>
              </a:rPr>
              <a:t>To </a:t>
            </a:r>
            <a:r>
              <a:rPr lang="en-US" dirty="0">
                <a:latin typeface="Times New Roman" pitchFamily="18" charset="0"/>
                <a:cs typeface="Times New Roman" pitchFamily="18" charset="0"/>
              </a:rPr>
              <a:t>ensure the safety of </a:t>
            </a:r>
            <a:r>
              <a:rPr lang="en-US" dirty="0" smtClean="0">
                <a:latin typeface="Times New Roman" pitchFamily="18" charset="0"/>
                <a:cs typeface="Times New Roman" pitchFamily="18" charset="0"/>
              </a:rPr>
              <a:t>new compounds or plant </a:t>
            </a:r>
            <a:r>
              <a:rPr lang="en-US" dirty="0">
                <a:latin typeface="Times New Roman" pitchFamily="18" charset="0"/>
                <a:cs typeface="Times New Roman" pitchFamily="18" charset="0"/>
              </a:rPr>
              <a:t>products, toxicity studies on experimental animals are necessary. Toxicant may produce noxious effects within the body at different target sites such as inside the cell body, on cell surface and/or in the tissues depending on its chemical properties. In order to guard the public health</a:t>
            </a:r>
            <a:r>
              <a:rPr lang="en-US" dirty="0" smtClean="0">
                <a:latin typeface="Times New Roman" pitchFamily="18" charset="0"/>
                <a:cs typeface="Times New Roman" pitchFamily="18" charset="0"/>
              </a:rPr>
              <a:t>, it is necessary to evaluate the toxic potential of plant products / new compounds.</a:t>
            </a:r>
          </a:p>
        </p:txBody>
      </p:sp>
    </p:spTree>
    <p:extLst>
      <p:ext uri="{BB962C8B-B14F-4D97-AF65-F5344CB8AC3E}">
        <p14:creationId xmlns:p14="http://schemas.microsoft.com/office/powerpoint/2010/main" val="265436661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609600"/>
            <a:ext cx="8686800" cy="5257800"/>
          </a:xfrm>
        </p:spPr>
        <p:txBody>
          <a:bodyPr>
            <a:noAutofit/>
          </a:bodyPr>
          <a:lstStyle/>
          <a:p>
            <a:pPr marL="0" indent="0" algn="just">
              <a:buNone/>
            </a:pPr>
            <a:r>
              <a:rPr lang="en-US" sz="3200" u="sng" dirty="0" smtClean="0">
                <a:solidFill>
                  <a:srgbClr val="C00000"/>
                </a:solidFill>
                <a:latin typeface="Times New Roman" pitchFamily="18" charset="0"/>
                <a:cs typeface="Times New Roman" pitchFamily="18" charset="0"/>
              </a:rPr>
              <a:t>Toxicological </a:t>
            </a:r>
            <a:r>
              <a:rPr lang="en-US" sz="3200" u="sng" dirty="0">
                <a:solidFill>
                  <a:srgbClr val="C00000"/>
                </a:solidFill>
                <a:latin typeface="Times New Roman" panose="02020603050405020304" pitchFamily="18" charset="0"/>
                <a:cs typeface="Times New Roman" panose="02020603050405020304" pitchFamily="18" charset="0"/>
              </a:rPr>
              <a:t>studies are an integral and very important component of pre-clinical studies </a:t>
            </a:r>
            <a:r>
              <a:rPr lang="en-US" sz="3200" u="sng" dirty="0" smtClean="0">
                <a:solidFill>
                  <a:srgbClr val="C00000"/>
                </a:solidFill>
                <a:latin typeface="Times New Roman" panose="02020603050405020304" pitchFamily="18" charset="0"/>
                <a:cs typeface="Times New Roman" panose="02020603050405020304" pitchFamily="18" charset="0"/>
              </a:rPr>
              <a:t>in drug </a:t>
            </a:r>
            <a:r>
              <a:rPr lang="en-US" sz="3200" u="sng" dirty="0">
                <a:solidFill>
                  <a:srgbClr val="C00000"/>
                </a:solidFill>
                <a:latin typeface="Times New Roman" pitchFamily="18" charset="0"/>
                <a:cs typeface="Times New Roman" pitchFamily="18" charset="0"/>
              </a:rPr>
              <a:t>development.</a:t>
            </a:r>
            <a:r>
              <a:rPr lang="en-US" sz="3200" dirty="0">
                <a:latin typeface="Times New Roman" pitchFamily="18" charset="0"/>
                <a:cs typeface="Times New Roman" pitchFamily="18" charset="0"/>
              </a:rPr>
              <a:t> </a:t>
            </a:r>
            <a:endParaRPr lang="en-US" sz="3200" dirty="0" smtClean="0">
              <a:latin typeface="Times New Roman" pitchFamily="18" charset="0"/>
              <a:cs typeface="Times New Roman" pitchFamily="18" charset="0"/>
            </a:endParaRPr>
          </a:p>
          <a:p>
            <a:pPr marL="0" indent="0" algn="just">
              <a:buNone/>
            </a:pPr>
            <a:r>
              <a:rPr lang="en-US" sz="3200" dirty="0" smtClean="0">
                <a:latin typeface="Times New Roman" pitchFamily="18" charset="0"/>
                <a:cs typeface="Times New Roman" pitchFamily="18" charset="0"/>
              </a:rPr>
              <a:t>Such </a:t>
            </a:r>
            <a:r>
              <a:rPr lang="en-US" sz="3200" dirty="0">
                <a:latin typeface="Times New Roman" pitchFamily="18" charset="0"/>
                <a:cs typeface="Times New Roman" pitchFamily="18" charset="0"/>
              </a:rPr>
              <a:t>studies are always carried out in appropriate animal models in order to ensure the safety and calculate most appropriate dose to be used in clinical studies in humans.</a:t>
            </a:r>
          </a:p>
          <a:p>
            <a:pPr marL="0" indent="0" algn="just">
              <a:buNone/>
            </a:pPr>
            <a:r>
              <a:rPr lang="en-US" sz="3200" dirty="0">
                <a:latin typeface="Times New Roman" pitchFamily="18" charset="0"/>
                <a:cs typeface="Times New Roman" pitchFamily="18" charset="0"/>
              </a:rPr>
              <a:t>Pharmacological screening of natural medicinal plants or any new drug for their toxic potential becomes imperative due to people’s blind faith on use of </a:t>
            </a:r>
            <a:r>
              <a:rPr lang="en-US" sz="3200" dirty="0" smtClean="0">
                <a:latin typeface="Times New Roman" pitchFamily="18" charset="0"/>
                <a:cs typeface="Times New Roman" pitchFamily="18" charset="0"/>
              </a:rPr>
              <a:t>herbs.</a:t>
            </a:r>
            <a:endParaRPr lang="en-US" sz="3200" dirty="0">
              <a:solidFill>
                <a:schemeClr val="accent1">
                  <a:lumMod val="75000"/>
                </a:schemeClr>
              </a:solidFill>
            </a:endParaRPr>
          </a:p>
        </p:txBody>
      </p:sp>
    </p:spTree>
    <p:extLst>
      <p:ext uri="{BB962C8B-B14F-4D97-AF65-F5344CB8AC3E}">
        <p14:creationId xmlns:p14="http://schemas.microsoft.com/office/powerpoint/2010/main" val="415457674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457200"/>
            <a:ext cx="8686800" cy="5943600"/>
          </a:xfrm>
        </p:spPr>
        <p:txBody>
          <a:bodyPr>
            <a:normAutofit lnSpcReduction="10000"/>
          </a:bodyPr>
          <a:lstStyle/>
          <a:p>
            <a:pPr marL="0" indent="0">
              <a:buNone/>
            </a:pPr>
            <a:r>
              <a:rPr lang="en-US" b="1" u="sng" dirty="0" smtClean="0">
                <a:solidFill>
                  <a:srgbClr val="00B050"/>
                </a:solidFill>
                <a:latin typeface="Times New Roman" panose="02020603050405020304" pitchFamily="18" charset="0"/>
                <a:cs typeface="Times New Roman" panose="02020603050405020304" pitchFamily="18" charset="0"/>
              </a:rPr>
              <a:t>Guidelines and regulatory agencies to control the hazards of chemicals</a:t>
            </a:r>
          </a:p>
          <a:p>
            <a:pPr marL="0" indent="0">
              <a:buNone/>
            </a:pPr>
            <a:endParaRPr lang="en-US" b="1" u="sng" dirty="0" smtClean="0">
              <a:solidFill>
                <a:srgbClr val="00B050"/>
              </a:solidFill>
              <a:latin typeface="Times New Roman" panose="02020603050405020304" pitchFamily="18" charset="0"/>
              <a:cs typeface="Times New Roman" panose="02020603050405020304" pitchFamily="18" charset="0"/>
            </a:endParaRPr>
          </a:p>
          <a:p>
            <a:pPr marL="0" indent="0">
              <a:buNone/>
            </a:pPr>
            <a:r>
              <a:rPr lang="en-US" b="1" dirty="0" smtClean="0">
                <a:solidFill>
                  <a:srgbClr val="FF0000"/>
                </a:solidFill>
                <a:latin typeface="Times New Roman" panose="02020603050405020304" pitchFamily="18" charset="0"/>
                <a:cs typeface="Times New Roman" panose="02020603050405020304" pitchFamily="18" charset="0"/>
              </a:rPr>
              <a:t>OECD:</a:t>
            </a:r>
            <a:r>
              <a:rPr lang="en-US" dirty="0" smtClean="0">
                <a:latin typeface="Times New Roman" panose="02020603050405020304" pitchFamily="18" charset="0"/>
                <a:cs typeface="Times New Roman" panose="02020603050405020304" pitchFamily="18" charset="0"/>
              </a:rPr>
              <a:t> Organization of Economic Corporation  	   		  and Development</a:t>
            </a:r>
          </a:p>
          <a:p>
            <a:pPr marL="0" indent="0" algn="just">
              <a:buNone/>
            </a:pPr>
            <a:r>
              <a:rPr lang="en-US" b="1" dirty="0" smtClean="0">
                <a:solidFill>
                  <a:srgbClr val="FF0000"/>
                </a:solidFill>
                <a:latin typeface="Times New Roman" panose="02020603050405020304" pitchFamily="18" charset="0"/>
                <a:cs typeface="Times New Roman" panose="02020603050405020304" pitchFamily="18" charset="0"/>
              </a:rPr>
              <a:t>GHS:</a:t>
            </a:r>
            <a:r>
              <a:rPr lang="en-US" dirty="0" smtClean="0">
                <a:latin typeface="Times New Roman" panose="02020603050405020304" pitchFamily="18" charset="0"/>
                <a:cs typeface="Times New Roman" panose="02020603050405020304" pitchFamily="18" charset="0"/>
              </a:rPr>
              <a:t> Globally Harmonized System of 	    	 	 	 Classification and Labelling of  		   		 Chemicals. </a:t>
            </a:r>
          </a:p>
          <a:p>
            <a:pPr marL="0" indent="0" algn="just">
              <a:buNone/>
            </a:pPr>
            <a:r>
              <a:rPr lang="en-US" dirty="0" smtClean="0">
                <a:latin typeface="Times New Roman" panose="02020603050405020304" pitchFamily="18" charset="0"/>
                <a:cs typeface="Times New Roman" panose="02020603050405020304" pitchFamily="18" charset="0"/>
              </a:rPr>
              <a:t>It is an internationally agreed- upon system, created by the United Nations beginning in 1992 but still in 2016; it is not fully implemented in many countries. </a:t>
            </a:r>
          </a:p>
          <a:p>
            <a:pPr marL="0" indent="0">
              <a:buNone/>
            </a:pPr>
            <a:r>
              <a:rPr lang="en-US" dirty="0" smtClean="0">
                <a:latin typeface="Times New Roman" panose="02020603050405020304" pitchFamily="18" charset="0"/>
                <a:cs typeface="Times New Roman" panose="02020603050405020304" pitchFamily="18" charset="0"/>
              </a:rPr>
              <a:t> </a:t>
            </a:r>
            <a:endParaRPr 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94558462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57200"/>
            <a:ext cx="8305800" cy="5943600"/>
          </a:xfrm>
        </p:spPr>
        <p:txBody>
          <a:bodyPr>
            <a:normAutofit/>
          </a:bodyPr>
          <a:lstStyle/>
          <a:p>
            <a:pPr marL="0" indent="0">
              <a:buNone/>
            </a:pPr>
            <a:endParaRPr lang="en-US" sz="3200" b="1" dirty="0" smtClean="0">
              <a:solidFill>
                <a:srgbClr val="FF0000"/>
              </a:solidFill>
              <a:latin typeface="Times New Roman" panose="02020603050405020304" pitchFamily="18" charset="0"/>
              <a:cs typeface="Times New Roman" panose="02020603050405020304" pitchFamily="18" charset="0"/>
            </a:endParaRPr>
          </a:p>
          <a:p>
            <a:pPr marL="0" indent="0">
              <a:buNone/>
            </a:pPr>
            <a:r>
              <a:rPr lang="en-US" sz="3200" b="1" dirty="0" smtClean="0">
                <a:solidFill>
                  <a:srgbClr val="FF0000"/>
                </a:solidFill>
                <a:latin typeface="Times New Roman" panose="02020603050405020304" pitchFamily="18" charset="0"/>
                <a:cs typeface="Times New Roman" panose="02020603050405020304" pitchFamily="18" charset="0"/>
              </a:rPr>
              <a:t>CPCSEA:</a:t>
            </a:r>
            <a:r>
              <a:rPr lang="en-US" sz="3200" dirty="0" smtClean="0">
                <a:latin typeface="Times New Roman" panose="02020603050405020304" pitchFamily="18" charset="0"/>
                <a:cs typeface="Times New Roman" panose="02020603050405020304" pitchFamily="18" charset="0"/>
              </a:rPr>
              <a:t> Committee for the Purpose of   	 	Control and Supervision of Experiments in </a:t>
            </a:r>
            <a:r>
              <a:rPr lang="en-US" sz="3200" dirty="0">
                <a:latin typeface="Times New Roman" panose="02020603050405020304" pitchFamily="18" charset="0"/>
                <a:cs typeface="Times New Roman" panose="02020603050405020304" pitchFamily="18" charset="0"/>
              </a:rPr>
              <a:t> </a:t>
            </a:r>
            <a:r>
              <a:rPr lang="en-US" sz="3200" dirty="0" smtClean="0">
                <a:latin typeface="Times New Roman" panose="02020603050405020304" pitchFamily="18" charset="0"/>
                <a:cs typeface="Times New Roman" panose="02020603050405020304" pitchFamily="18" charset="0"/>
              </a:rPr>
              <a:t>  	Animals</a:t>
            </a:r>
          </a:p>
          <a:p>
            <a:pPr marL="0" indent="0">
              <a:buNone/>
            </a:pPr>
            <a:r>
              <a:rPr lang="en-US" sz="3200" b="1" dirty="0" smtClean="0">
                <a:solidFill>
                  <a:srgbClr val="FF0000"/>
                </a:solidFill>
                <a:latin typeface="Times New Roman" panose="02020603050405020304" pitchFamily="18" charset="0"/>
                <a:cs typeface="Times New Roman" panose="02020603050405020304" pitchFamily="18" charset="0"/>
              </a:rPr>
              <a:t>FDA:</a:t>
            </a:r>
            <a:r>
              <a:rPr lang="en-US" sz="3200" dirty="0" smtClean="0">
                <a:latin typeface="Times New Roman" panose="02020603050405020304" pitchFamily="18" charset="0"/>
                <a:cs typeface="Times New Roman" panose="02020603050405020304" pitchFamily="18" charset="0"/>
              </a:rPr>
              <a:t> Food and Drug Administration</a:t>
            </a:r>
          </a:p>
          <a:p>
            <a:pPr marL="0" indent="0">
              <a:buNone/>
            </a:pPr>
            <a:r>
              <a:rPr lang="en-US" sz="3200" b="1" dirty="0" smtClean="0">
                <a:solidFill>
                  <a:srgbClr val="FF0000"/>
                </a:solidFill>
                <a:latin typeface="Times New Roman" panose="02020603050405020304" pitchFamily="18" charset="0"/>
                <a:cs typeface="Times New Roman" panose="02020603050405020304" pitchFamily="18" charset="0"/>
              </a:rPr>
              <a:t>EPA</a:t>
            </a:r>
            <a:r>
              <a:rPr lang="en-US" sz="3200" dirty="0" smtClean="0">
                <a:latin typeface="Times New Roman" panose="02020603050405020304" pitchFamily="18" charset="0"/>
                <a:cs typeface="Times New Roman" panose="02020603050405020304" pitchFamily="18" charset="0"/>
              </a:rPr>
              <a:t>: Environmental Protection Agency</a:t>
            </a:r>
          </a:p>
          <a:p>
            <a:pPr marL="0" indent="0">
              <a:buNone/>
            </a:pPr>
            <a:r>
              <a:rPr lang="en-US" sz="3200" b="1" dirty="0" smtClean="0">
                <a:solidFill>
                  <a:srgbClr val="FF0000"/>
                </a:solidFill>
                <a:latin typeface="Times New Roman" panose="02020603050405020304" pitchFamily="18" charset="0"/>
                <a:cs typeface="Times New Roman" panose="02020603050405020304" pitchFamily="18" charset="0"/>
              </a:rPr>
              <a:t>EEC</a:t>
            </a:r>
            <a:r>
              <a:rPr lang="en-US" sz="3200" dirty="0" smtClean="0">
                <a:latin typeface="Times New Roman" panose="02020603050405020304" pitchFamily="18" charset="0"/>
                <a:cs typeface="Times New Roman" panose="02020603050405020304" pitchFamily="18" charset="0"/>
              </a:rPr>
              <a:t>: European Economic Community</a:t>
            </a:r>
          </a:p>
          <a:p>
            <a:pPr marL="0" indent="0" algn="just">
              <a:buNone/>
            </a:pPr>
            <a:r>
              <a:rPr lang="en-US" sz="3200" b="1" dirty="0" smtClean="0">
                <a:solidFill>
                  <a:srgbClr val="FF0000"/>
                </a:solidFill>
                <a:latin typeface="Times New Roman" panose="02020603050405020304" pitchFamily="18" charset="0"/>
                <a:cs typeface="Times New Roman" panose="02020603050405020304" pitchFamily="18" charset="0"/>
              </a:rPr>
              <a:t>ICH:</a:t>
            </a:r>
            <a:r>
              <a:rPr lang="en-US" sz="3200" dirty="0" smtClean="0">
                <a:latin typeface="Times New Roman" panose="02020603050405020304" pitchFamily="18" charset="0"/>
                <a:cs typeface="Times New Roman" panose="02020603050405020304" pitchFamily="18" charset="0"/>
              </a:rPr>
              <a:t> International Council on </a:t>
            </a:r>
            <a:r>
              <a:rPr lang="en-US" sz="3200" dirty="0" err="1" smtClean="0">
                <a:latin typeface="Times New Roman" panose="02020603050405020304" pitchFamily="18" charset="0"/>
                <a:cs typeface="Times New Roman" panose="02020603050405020304" pitchFamily="18" charset="0"/>
              </a:rPr>
              <a:t>Harmonisation</a:t>
            </a:r>
            <a:r>
              <a:rPr lang="en-US" sz="3200" dirty="0" smtClean="0">
                <a:latin typeface="Times New Roman" panose="02020603050405020304" pitchFamily="18" charset="0"/>
                <a:cs typeface="Times New Roman" panose="02020603050405020304" pitchFamily="18" charset="0"/>
              </a:rPr>
              <a:t> 	of 	Technical Requirements for 	Registration of 	Pharmaceuticals For 	Human Use</a:t>
            </a:r>
            <a:endParaRPr lang="en-US" sz="32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01180876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57200"/>
            <a:ext cx="8305800" cy="5943600"/>
          </a:xfrm>
        </p:spPr>
        <p:txBody>
          <a:bodyPr>
            <a:noAutofit/>
          </a:bodyPr>
          <a:lstStyle/>
          <a:p>
            <a:pPr marL="0" indent="0" algn="just">
              <a:buNone/>
            </a:pPr>
            <a:r>
              <a:rPr lang="en-US" sz="3200" b="1" u="sng" dirty="0" smtClean="0">
                <a:latin typeface="Times New Roman" panose="02020603050405020304" pitchFamily="18" charset="0"/>
                <a:cs typeface="Times New Roman" panose="02020603050405020304" pitchFamily="18" charset="0"/>
              </a:rPr>
              <a:t>Acute Oral Toxicity OECD TG-425 </a:t>
            </a:r>
          </a:p>
          <a:p>
            <a:pPr marL="0" indent="0" algn="just">
              <a:buNone/>
            </a:pPr>
            <a:r>
              <a:rPr lang="en-US" sz="3200" b="1" dirty="0" smtClean="0">
                <a:solidFill>
                  <a:srgbClr val="FF0000"/>
                </a:solidFill>
                <a:latin typeface="Times New Roman" panose="02020603050405020304" pitchFamily="18" charset="0"/>
                <a:cs typeface="Times New Roman" panose="02020603050405020304" pitchFamily="18" charset="0"/>
              </a:rPr>
              <a:t>Initial considerations</a:t>
            </a:r>
            <a:endParaRPr lang="en-US" sz="3200" b="1" dirty="0">
              <a:solidFill>
                <a:srgbClr val="FF0000"/>
              </a:solidFill>
              <a:latin typeface="Times New Roman" panose="02020603050405020304" pitchFamily="18" charset="0"/>
              <a:cs typeface="Times New Roman" panose="02020603050405020304" pitchFamily="18" charset="0"/>
            </a:endParaRPr>
          </a:p>
          <a:p>
            <a:pPr marL="0" indent="0" algn="just">
              <a:buNone/>
            </a:pPr>
            <a:r>
              <a:rPr lang="en-US" sz="3200" dirty="0" smtClean="0">
                <a:latin typeface="Times New Roman" panose="02020603050405020304" pitchFamily="18" charset="0"/>
                <a:cs typeface="Times New Roman" panose="02020603050405020304" pitchFamily="18" charset="0"/>
              </a:rPr>
              <a:t>It is necessary to </a:t>
            </a:r>
            <a:r>
              <a:rPr lang="en-US" sz="3200" dirty="0">
                <a:latin typeface="Times New Roman" panose="02020603050405020304" pitchFamily="18" charset="0"/>
                <a:cs typeface="Times New Roman" panose="02020603050405020304" pitchFamily="18" charset="0"/>
              </a:rPr>
              <a:t>consider all available information on the test substance prior to conducting the </a:t>
            </a:r>
            <a:r>
              <a:rPr lang="en-US" sz="3200" dirty="0" smtClean="0">
                <a:latin typeface="Times New Roman" panose="02020603050405020304" pitchFamily="18" charset="0"/>
                <a:cs typeface="Times New Roman" panose="02020603050405020304" pitchFamily="18" charset="0"/>
              </a:rPr>
              <a:t>study. Such information will include</a:t>
            </a:r>
            <a:endParaRPr lang="en-US" sz="3200" dirty="0">
              <a:latin typeface="Times New Roman" panose="02020603050405020304" pitchFamily="18" charset="0"/>
              <a:cs typeface="Times New Roman" panose="02020603050405020304" pitchFamily="18" charset="0"/>
            </a:endParaRPr>
          </a:p>
          <a:p>
            <a:pPr algn="just"/>
            <a:r>
              <a:rPr lang="en-US" sz="3200" dirty="0">
                <a:latin typeface="Times New Roman" panose="02020603050405020304" pitchFamily="18" charset="0"/>
                <a:cs typeface="Times New Roman" panose="02020603050405020304" pitchFamily="18" charset="0"/>
              </a:rPr>
              <a:t>the identity and chemical structure of the </a:t>
            </a:r>
            <a:r>
              <a:rPr lang="en-US" sz="3200" dirty="0" smtClean="0">
                <a:latin typeface="Times New Roman" panose="02020603050405020304" pitchFamily="18" charset="0"/>
                <a:cs typeface="Times New Roman" panose="02020603050405020304" pitchFamily="18" charset="0"/>
              </a:rPr>
              <a:t>test substance</a:t>
            </a:r>
            <a:r>
              <a:rPr lang="en-US" sz="3200" dirty="0">
                <a:latin typeface="Times New Roman" panose="02020603050405020304" pitchFamily="18" charset="0"/>
                <a:cs typeface="Times New Roman" panose="02020603050405020304" pitchFamily="18" charset="0"/>
              </a:rPr>
              <a:t>; </a:t>
            </a:r>
            <a:endParaRPr lang="en-US" sz="3200" dirty="0" smtClean="0">
              <a:latin typeface="Times New Roman" panose="02020603050405020304" pitchFamily="18" charset="0"/>
              <a:cs typeface="Times New Roman" panose="02020603050405020304" pitchFamily="18" charset="0"/>
            </a:endParaRPr>
          </a:p>
          <a:p>
            <a:pPr algn="just"/>
            <a:r>
              <a:rPr lang="en-US" sz="3200" dirty="0" smtClean="0">
                <a:latin typeface="Times New Roman" panose="02020603050405020304" pitchFamily="18" charset="0"/>
                <a:cs typeface="Times New Roman" panose="02020603050405020304" pitchFamily="18" charset="0"/>
              </a:rPr>
              <a:t>its </a:t>
            </a:r>
            <a:r>
              <a:rPr lang="en-US" sz="3200" dirty="0">
                <a:latin typeface="Times New Roman" panose="02020603050405020304" pitchFamily="18" charset="0"/>
                <a:cs typeface="Times New Roman" panose="02020603050405020304" pitchFamily="18" charset="0"/>
              </a:rPr>
              <a:t>physical </a:t>
            </a:r>
            <a:r>
              <a:rPr lang="en-US" sz="3200" dirty="0" smtClean="0">
                <a:latin typeface="Times New Roman" panose="02020603050405020304" pitchFamily="18" charset="0"/>
                <a:cs typeface="Times New Roman" panose="02020603050405020304" pitchFamily="18" charset="0"/>
              </a:rPr>
              <a:t>&amp; chemical </a:t>
            </a:r>
            <a:r>
              <a:rPr lang="en-US" sz="3200" dirty="0">
                <a:latin typeface="Times New Roman" panose="02020603050405020304" pitchFamily="18" charset="0"/>
                <a:cs typeface="Times New Roman" panose="02020603050405020304" pitchFamily="18" charset="0"/>
              </a:rPr>
              <a:t>properties; </a:t>
            </a:r>
            <a:endParaRPr lang="en-US" sz="3200" dirty="0" smtClean="0">
              <a:latin typeface="Times New Roman" panose="02020603050405020304" pitchFamily="18" charset="0"/>
              <a:cs typeface="Times New Roman" panose="02020603050405020304" pitchFamily="18" charset="0"/>
            </a:endParaRPr>
          </a:p>
          <a:p>
            <a:pPr algn="just"/>
            <a:r>
              <a:rPr lang="en-US" sz="3200" dirty="0" smtClean="0">
                <a:latin typeface="Times New Roman" panose="02020603050405020304" pitchFamily="18" charset="0"/>
                <a:cs typeface="Times New Roman" panose="02020603050405020304" pitchFamily="18" charset="0"/>
              </a:rPr>
              <a:t>the </a:t>
            </a:r>
            <a:r>
              <a:rPr lang="en-US" sz="3200" dirty="0">
                <a:latin typeface="Times New Roman" panose="02020603050405020304" pitchFamily="18" charset="0"/>
                <a:cs typeface="Times New Roman" panose="02020603050405020304" pitchFamily="18" charset="0"/>
              </a:rPr>
              <a:t>results of any other </a:t>
            </a:r>
            <a:r>
              <a:rPr lang="en-US" sz="3200" i="1" dirty="0">
                <a:latin typeface="Times New Roman" panose="02020603050405020304" pitchFamily="18" charset="0"/>
                <a:cs typeface="Times New Roman" panose="02020603050405020304" pitchFamily="18" charset="0"/>
              </a:rPr>
              <a:t>in vitro </a:t>
            </a:r>
            <a:r>
              <a:rPr lang="en-US" sz="3200" dirty="0">
                <a:latin typeface="Times New Roman" panose="02020603050405020304" pitchFamily="18" charset="0"/>
                <a:cs typeface="Times New Roman" panose="02020603050405020304" pitchFamily="18" charset="0"/>
              </a:rPr>
              <a:t>or </a:t>
            </a:r>
            <a:r>
              <a:rPr lang="en-US" sz="3200" i="1" dirty="0">
                <a:latin typeface="Times New Roman" panose="02020603050405020304" pitchFamily="18" charset="0"/>
                <a:cs typeface="Times New Roman" panose="02020603050405020304" pitchFamily="18" charset="0"/>
              </a:rPr>
              <a:t>in vivo </a:t>
            </a:r>
            <a:r>
              <a:rPr lang="en-US" sz="3200" dirty="0">
                <a:latin typeface="Times New Roman" panose="02020603050405020304" pitchFamily="18" charset="0"/>
                <a:cs typeface="Times New Roman" panose="02020603050405020304" pitchFamily="18" charset="0"/>
              </a:rPr>
              <a:t>toxicity tests on </a:t>
            </a:r>
            <a:r>
              <a:rPr lang="en-US" sz="3200" dirty="0" smtClean="0">
                <a:latin typeface="Times New Roman" panose="02020603050405020304" pitchFamily="18" charset="0"/>
                <a:cs typeface="Times New Roman" panose="02020603050405020304" pitchFamily="18" charset="0"/>
              </a:rPr>
              <a:t>the substance</a:t>
            </a:r>
            <a:r>
              <a:rPr lang="en-US" sz="3200" dirty="0">
                <a:latin typeface="Times New Roman" panose="02020603050405020304" pitchFamily="18" charset="0"/>
                <a:cs typeface="Times New Roman" panose="02020603050405020304" pitchFamily="18" charset="0"/>
              </a:rPr>
              <a:t>; </a:t>
            </a:r>
            <a:endParaRPr lang="en-US" sz="3200" dirty="0" smtClean="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5567382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02920" y="530352"/>
            <a:ext cx="8183880" cy="5565648"/>
          </a:xfrm>
        </p:spPr>
        <p:txBody>
          <a:bodyPr>
            <a:normAutofit/>
          </a:bodyPr>
          <a:lstStyle/>
          <a:p>
            <a:pPr algn="just"/>
            <a:r>
              <a:rPr lang="en-US" sz="3200" dirty="0">
                <a:latin typeface="Times New Roman" panose="02020603050405020304" pitchFamily="18" charset="0"/>
                <a:cs typeface="Times New Roman" panose="02020603050405020304" pitchFamily="18" charset="0"/>
              </a:rPr>
              <a:t>toxicological data on structurally related substances or similar mixtures; </a:t>
            </a:r>
          </a:p>
          <a:p>
            <a:pPr algn="just"/>
            <a:r>
              <a:rPr lang="en-US" sz="3200" dirty="0">
                <a:latin typeface="Times New Roman" panose="02020603050405020304" pitchFamily="18" charset="0"/>
                <a:cs typeface="Times New Roman" panose="02020603050405020304" pitchFamily="18" charset="0"/>
              </a:rPr>
              <a:t>and the anticipated use(s) of the substance.</a:t>
            </a:r>
          </a:p>
          <a:p>
            <a:pPr marL="0" indent="0" algn="just">
              <a:buNone/>
            </a:pPr>
            <a:r>
              <a:rPr lang="en-US" sz="3200" dirty="0">
                <a:latin typeface="Times New Roman" panose="02020603050405020304" pitchFamily="18" charset="0"/>
                <a:cs typeface="Times New Roman" panose="02020603050405020304" pitchFamily="18" charset="0"/>
              </a:rPr>
              <a:t>This information will help in the selection of appropriate starting dose</a:t>
            </a:r>
            <a:r>
              <a:rPr lang="en-US" sz="3200" dirty="0" smtClean="0">
                <a:latin typeface="Times New Roman" panose="02020603050405020304" pitchFamily="18" charset="0"/>
                <a:cs typeface="Times New Roman" panose="02020603050405020304" pitchFamily="18" charset="0"/>
              </a:rPr>
              <a:t>.</a:t>
            </a:r>
          </a:p>
          <a:p>
            <a:pPr algn="just"/>
            <a:endParaRPr lang="en-US" sz="32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56200398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57200"/>
            <a:ext cx="8305800" cy="5943600"/>
          </a:xfrm>
        </p:spPr>
        <p:txBody>
          <a:bodyPr>
            <a:normAutofit lnSpcReduction="10000"/>
          </a:bodyPr>
          <a:lstStyle/>
          <a:p>
            <a:pPr algn="just"/>
            <a:r>
              <a:rPr lang="en-US" sz="3200" dirty="0">
                <a:latin typeface="Times New Roman" panose="02020603050405020304" pitchFamily="18" charset="0"/>
                <a:cs typeface="Times New Roman" panose="02020603050405020304" pitchFamily="18" charset="0"/>
              </a:rPr>
              <a:t>The method permits </a:t>
            </a:r>
            <a:r>
              <a:rPr lang="en-US" sz="3200">
                <a:latin typeface="Times New Roman" panose="02020603050405020304" pitchFamily="18" charset="0"/>
                <a:cs typeface="Times New Roman" panose="02020603050405020304" pitchFamily="18" charset="0"/>
              </a:rPr>
              <a:t>estimation </a:t>
            </a:r>
            <a:r>
              <a:rPr lang="en-US" sz="3200" smtClean="0">
                <a:latin typeface="Times New Roman" panose="02020603050405020304" pitchFamily="18" charset="0"/>
                <a:cs typeface="Times New Roman" panose="02020603050405020304" pitchFamily="18" charset="0"/>
              </a:rPr>
              <a:t>of </a:t>
            </a:r>
            <a:r>
              <a:rPr lang="en-US" sz="3200" dirty="0">
                <a:latin typeface="Times New Roman" panose="02020603050405020304" pitchFamily="18" charset="0"/>
                <a:cs typeface="Times New Roman" panose="02020603050405020304" pitchFamily="18" charset="0"/>
              </a:rPr>
              <a:t>LD50 and the results allow a substance to be ranked and classified according to the Globally </a:t>
            </a:r>
            <a:r>
              <a:rPr lang="en-US" sz="3200" dirty="0" err="1">
                <a:latin typeface="Times New Roman" panose="02020603050405020304" pitchFamily="18" charset="0"/>
                <a:cs typeface="Times New Roman" panose="02020603050405020304" pitchFamily="18" charset="0"/>
              </a:rPr>
              <a:t>Harmonised</a:t>
            </a:r>
            <a:r>
              <a:rPr lang="en-US" sz="3200" dirty="0">
                <a:latin typeface="Times New Roman" panose="02020603050405020304" pitchFamily="18" charset="0"/>
                <a:cs typeface="Times New Roman" panose="02020603050405020304" pitchFamily="18" charset="0"/>
              </a:rPr>
              <a:t> System for the classification of chemicals which cause acute toxicity.</a:t>
            </a:r>
          </a:p>
          <a:p>
            <a:pPr algn="just"/>
            <a:r>
              <a:rPr lang="en-US" sz="3200" dirty="0" smtClean="0">
                <a:latin typeface="Times New Roman" panose="02020603050405020304" pitchFamily="18" charset="0"/>
                <a:cs typeface="Times New Roman" panose="02020603050405020304" pitchFamily="18" charset="0"/>
              </a:rPr>
              <a:t>When </a:t>
            </a:r>
            <a:r>
              <a:rPr lang="en-US" sz="3200" dirty="0">
                <a:latin typeface="Times New Roman" panose="02020603050405020304" pitchFamily="18" charset="0"/>
                <a:cs typeface="Times New Roman" panose="02020603050405020304" pitchFamily="18" charset="0"/>
              </a:rPr>
              <a:t>no </a:t>
            </a:r>
            <a:r>
              <a:rPr lang="en-US" sz="3200" dirty="0" smtClean="0">
                <a:latin typeface="Times New Roman" panose="02020603050405020304" pitchFamily="18" charset="0"/>
                <a:cs typeface="Times New Roman" panose="02020603050405020304" pitchFamily="18" charset="0"/>
              </a:rPr>
              <a:t>information </a:t>
            </a:r>
            <a:r>
              <a:rPr lang="en-US" sz="3200" dirty="0">
                <a:latin typeface="Times New Roman" panose="02020603050405020304" pitchFamily="18" charset="0"/>
                <a:cs typeface="Times New Roman" panose="02020603050405020304" pitchFamily="18" charset="0"/>
              </a:rPr>
              <a:t>is available </a:t>
            </a:r>
            <a:r>
              <a:rPr lang="en-US" sz="3200" dirty="0" smtClean="0">
                <a:latin typeface="Times New Roman" panose="02020603050405020304" pitchFamily="18" charset="0"/>
                <a:cs typeface="Times New Roman" panose="02020603050405020304" pitchFamily="18" charset="0"/>
              </a:rPr>
              <a:t>to make a preliminary estimate of the LD50 and the slope of the dose-response curve, </a:t>
            </a:r>
            <a:r>
              <a:rPr lang="en-US" sz="3200" dirty="0">
                <a:latin typeface="Times New Roman" panose="02020603050405020304" pitchFamily="18" charset="0"/>
                <a:cs typeface="Times New Roman" panose="02020603050405020304" pitchFamily="18" charset="0"/>
              </a:rPr>
              <a:t>results of </a:t>
            </a:r>
            <a:r>
              <a:rPr lang="en-US" sz="3200" dirty="0" smtClean="0">
                <a:latin typeface="Times New Roman" panose="02020603050405020304" pitchFamily="18" charset="0"/>
                <a:cs typeface="Times New Roman" panose="02020603050405020304" pitchFamily="18" charset="0"/>
              </a:rPr>
              <a:t>computer simulations have suggested </a:t>
            </a:r>
            <a:r>
              <a:rPr lang="en-US" sz="3200" dirty="0">
                <a:latin typeface="Times New Roman" panose="02020603050405020304" pitchFamily="18" charset="0"/>
                <a:cs typeface="Times New Roman" panose="02020603050405020304" pitchFamily="18" charset="0"/>
              </a:rPr>
              <a:t>that starting dose should be near </a:t>
            </a:r>
            <a:r>
              <a:rPr lang="en-US" sz="3200" dirty="0" smtClean="0">
                <a:latin typeface="Times New Roman" panose="02020603050405020304" pitchFamily="18" charset="0"/>
                <a:cs typeface="Times New Roman" panose="02020603050405020304" pitchFamily="18" charset="0"/>
              </a:rPr>
              <a:t>175 mg/kg </a:t>
            </a:r>
            <a:r>
              <a:rPr lang="en-US" sz="3200" dirty="0">
                <a:latin typeface="Times New Roman" panose="02020603050405020304" pitchFamily="18" charset="0"/>
                <a:cs typeface="Times New Roman" panose="02020603050405020304" pitchFamily="18" charset="0"/>
              </a:rPr>
              <a:t>and using half-log </a:t>
            </a:r>
            <a:r>
              <a:rPr lang="en-US" sz="3200" dirty="0" smtClean="0">
                <a:latin typeface="Times New Roman" panose="02020603050405020304" pitchFamily="18" charset="0"/>
                <a:cs typeface="Times New Roman" panose="02020603050405020304" pitchFamily="18" charset="0"/>
              </a:rPr>
              <a:t>units </a:t>
            </a:r>
            <a:r>
              <a:rPr lang="en-US" sz="3200" dirty="0">
                <a:latin typeface="Times New Roman" panose="02020603050405020304" pitchFamily="18" charset="0"/>
                <a:cs typeface="Times New Roman" panose="02020603050405020304" pitchFamily="18" charset="0"/>
              </a:rPr>
              <a:t>(corresponding to a dose progression of factor 3.2</a:t>
            </a:r>
            <a:r>
              <a:rPr lang="en-US" sz="3200" dirty="0" smtClean="0">
                <a:latin typeface="Times New Roman" panose="02020603050405020304" pitchFamily="18" charset="0"/>
                <a:cs typeface="Times New Roman" panose="02020603050405020304" pitchFamily="18" charset="0"/>
              </a:rPr>
              <a:t>)</a:t>
            </a:r>
            <a:r>
              <a:rPr lang="en-US" sz="3200" dirty="0">
                <a:latin typeface="Times New Roman" panose="02020603050405020304" pitchFamily="18" charset="0"/>
                <a:cs typeface="Times New Roman" panose="02020603050405020304" pitchFamily="18" charset="0"/>
              </a:rPr>
              <a:t> between doses will produce the best results.</a:t>
            </a:r>
          </a:p>
        </p:txBody>
      </p:sp>
    </p:spTree>
    <p:extLst>
      <p:ext uri="{BB962C8B-B14F-4D97-AF65-F5344CB8AC3E}">
        <p14:creationId xmlns:p14="http://schemas.microsoft.com/office/powerpoint/2010/main" val="114740474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57200"/>
            <a:ext cx="8305800" cy="5943600"/>
          </a:xfrm>
        </p:spPr>
        <p:txBody>
          <a:bodyPr>
            <a:normAutofit/>
          </a:bodyPr>
          <a:lstStyle/>
          <a:p>
            <a:pPr marL="0" indent="0" algn="just">
              <a:buNone/>
            </a:pPr>
            <a:r>
              <a:rPr lang="en-US" sz="3200" dirty="0" smtClean="0">
                <a:latin typeface="Times New Roman" panose="02020603050405020304" pitchFamily="18" charset="0"/>
                <a:cs typeface="Times New Roman" panose="02020603050405020304" pitchFamily="18" charset="0"/>
              </a:rPr>
              <a:t>This </a:t>
            </a:r>
            <a:r>
              <a:rPr lang="en-US" sz="3200" dirty="0">
                <a:latin typeface="Times New Roman" panose="02020603050405020304" pitchFamily="18" charset="0"/>
                <a:cs typeface="Times New Roman" panose="02020603050405020304" pitchFamily="18" charset="0"/>
              </a:rPr>
              <a:t>starting dose should be modified if </a:t>
            </a:r>
            <a:r>
              <a:rPr lang="en-US" sz="3200" dirty="0" smtClean="0">
                <a:latin typeface="Times New Roman" panose="02020603050405020304" pitchFamily="18" charset="0"/>
                <a:cs typeface="Times New Roman" panose="02020603050405020304" pitchFamily="18" charset="0"/>
              </a:rPr>
              <a:t>the substance </a:t>
            </a:r>
            <a:r>
              <a:rPr lang="en-US" sz="3200" dirty="0">
                <a:latin typeface="Times New Roman" panose="02020603050405020304" pitchFamily="18" charset="0"/>
                <a:cs typeface="Times New Roman" panose="02020603050405020304" pitchFamily="18" charset="0"/>
              </a:rPr>
              <a:t>is likely to be highly toxic</a:t>
            </a:r>
            <a:r>
              <a:rPr lang="en-US" sz="3200" dirty="0" smtClean="0">
                <a:latin typeface="Times New Roman" panose="02020603050405020304" pitchFamily="18" charset="0"/>
                <a:cs typeface="Times New Roman" panose="02020603050405020304" pitchFamily="18" charset="0"/>
              </a:rPr>
              <a:t>.</a:t>
            </a:r>
          </a:p>
          <a:p>
            <a:pPr marL="0" indent="0" algn="just">
              <a:buNone/>
            </a:pPr>
            <a:r>
              <a:rPr lang="en-US" sz="3200" b="1" dirty="0">
                <a:latin typeface="Times New Roman" panose="02020603050405020304" pitchFamily="18" charset="0"/>
                <a:cs typeface="Times New Roman" panose="02020603050405020304" pitchFamily="18" charset="0"/>
              </a:rPr>
              <a:t>A limit test</a:t>
            </a:r>
            <a:r>
              <a:rPr lang="en-US" sz="3200" dirty="0">
                <a:latin typeface="Times New Roman" panose="02020603050405020304" pitchFamily="18" charset="0"/>
                <a:cs typeface="Times New Roman" panose="02020603050405020304" pitchFamily="18" charset="0"/>
              </a:rPr>
              <a:t> can be used efficiently to identify chemicals that are likely to have low toxicity. </a:t>
            </a:r>
          </a:p>
          <a:p>
            <a:pPr algn="just"/>
            <a:r>
              <a:rPr lang="en-US" sz="3200" u="sng" dirty="0">
                <a:latin typeface="Times New Roman" panose="02020603050405020304" pitchFamily="18" charset="0"/>
                <a:cs typeface="Times New Roman" panose="02020603050405020304" pitchFamily="18" charset="0"/>
              </a:rPr>
              <a:t>Limit dose </a:t>
            </a:r>
            <a:r>
              <a:rPr lang="en-US" sz="3200" dirty="0">
                <a:latin typeface="Times New Roman" panose="02020603050405020304" pitchFamily="18" charset="0"/>
                <a:cs typeface="Times New Roman" panose="02020603050405020304" pitchFamily="18" charset="0"/>
              </a:rPr>
              <a:t>refers to a dose at an upper limitation on testing (2000 or 5000 mg/kg).</a:t>
            </a:r>
          </a:p>
          <a:p>
            <a:pPr marL="0" indent="0" algn="just">
              <a:buNone/>
            </a:pPr>
            <a:r>
              <a:rPr lang="en-US" sz="3200" b="1" dirty="0">
                <a:latin typeface="Times New Roman" panose="02020603050405020304" pitchFamily="18" charset="0"/>
                <a:cs typeface="Times New Roman" panose="02020603050405020304" pitchFamily="18" charset="0"/>
              </a:rPr>
              <a:t>Limit test at 2000 mg/kg</a:t>
            </a:r>
          </a:p>
          <a:p>
            <a:pPr marL="0" indent="0" algn="just">
              <a:buNone/>
            </a:pPr>
            <a:r>
              <a:rPr lang="en-US" sz="3200" dirty="0" smtClean="0">
                <a:latin typeface="Times New Roman" panose="02020603050405020304" pitchFamily="18" charset="0"/>
                <a:cs typeface="Times New Roman" panose="02020603050405020304" pitchFamily="18" charset="0"/>
              </a:rPr>
              <a:t>Dose </a:t>
            </a:r>
            <a:r>
              <a:rPr lang="en-US" sz="3200" dirty="0">
                <a:latin typeface="Times New Roman" panose="02020603050405020304" pitchFamily="18" charset="0"/>
                <a:cs typeface="Times New Roman" panose="02020603050405020304" pitchFamily="18" charset="0"/>
              </a:rPr>
              <a:t>one animal at the test dose. If the animal dies, conduct the main test to determine the LD50. If the animal survives</a:t>
            </a:r>
            <a:r>
              <a:rPr lang="en-US" sz="3200" dirty="0" smtClean="0">
                <a:latin typeface="Times New Roman" panose="02020603050405020304" pitchFamily="18" charset="0"/>
                <a:cs typeface="Times New Roman" panose="02020603050405020304" pitchFamily="18" charset="0"/>
              </a:rPr>
              <a:t>,</a:t>
            </a:r>
            <a:r>
              <a:rPr lang="en-US" sz="3200" dirty="0">
                <a:latin typeface="Times New Roman" panose="02020603050405020304" pitchFamily="18" charset="0"/>
                <a:cs typeface="Times New Roman" panose="02020603050405020304" pitchFamily="18" charset="0"/>
              </a:rPr>
              <a:t> dose four additional animals sequentially so </a:t>
            </a:r>
            <a:r>
              <a:rPr lang="en-US" sz="3200" dirty="0" smtClean="0">
                <a:latin typeface="Times New Roman" panose="02020603050405020304" pitchFamily="18" charset="0"/>
                <a:cs typeface="Times New Roman" panose="02020603050405020304" pitchFamily="18" charset="0"/>
              </a:rPr>
              <a:t>that a total of </a:t>
            </a:r>
            <a:endParaRPr lang="en-US" sz="3200" dirty="0">
              <a:latin typeface="Times New Roman" panose="02020603050405020304" pitchFamily="18" charset="0"/>
              <a:cs typeface="Times New Roman" panose="02020603050405020304" pitchFamily="18" charset="0"/>
            </a:endParaRPr>
          </a:p>
          <a:p>
            <a:pPr marL="0" indent="0" algn="just">
              <a:buNone/>
            </a:pPr>
            <a:endParaRPr lang="en-US" sz="32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302935672"/>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304</TotalTime>
  <Words>1035</Words>
  <Application>Microsoft Office PowerPoint</Application>
  <PresentationFormat>On-screen Show (4:3)</PresentationFormat>
  <Paragraphs>66</Paragraphs>
  <Slides>18</Slides>
  <Notes>0</Notes>
  <HiddenSlides>0</HiddenSlides>
  <MMClips>0</MMClips>
  <ScaleCrop>false</ScaleCrop>
  <HeadingPairs>
    <vt:vector size="4" baseType="variant">
      <vt:variant>
        <vt:lpstr>Theme</vt:lpstr>
      </vt:variant>
      <vt:variant>
        <vt:i4>1</vt:i4>
      </vt:variant>
      <vt:variant>
        <vt:lpstr>Slide Titles</vt:lpstr>
      </vt:variant>
      <vt:variant>
        <vt:i4>18</vt:i4>
      </vt:variant>
    </vt:vector>
  </HeadingPairs>
  <TitlesOfParts>
    <vt:vector size="19" baseType="lpstr">
      <vt:lpstr>Office Theme</vt:lpstr>
      <vt:lpstr>Toxicological Studies AS Per OECD Guidelines</vt:lpstr>
      <vt:lpstr>Why Toxicological Studies are important?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Dell</dc:creator>
  <cp:lastModifiedBy>Dell</cp:lastModifiedBy>
  <cp:revision>53</cp:revision>
  <dcterms:created xsi:type="dcterms:W3CDTF">2016-03-28T04:26:12Z</dcterms:created>
  <dcterms:modified xsi:type="dcterms:W3CDTF">2020-03-27T09:38:17Z</dcterms:modified>
</cp:coreProperties>
</file>